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5" r:id="rId19"/>
    <p:sldId id="274" r:id="rId20"/>
    <p:sldId id="277" r:id="rId21"/>
    <p:sldId id="276" r:id="rId22"/>
    <p:sldId id="278" r:id="rId23"/>
    <p:sldId id="279" r:id="rId24"/>
    <p:sldId id="280" r:id="rId25"/>
    <p:sldId id="281" r:id="rId26"/>
    <p:sldId id="283" r:id="rId27"/>
    <p:sldId id="282" r:id="rId28"/>
    <p:sldId id="284" r:id="rId29"/>
    <p:sldId id="285" r:id="rId30"/>
    <p:sldId id="286" r:id="rId31"/>
    <p:sldId id="287" r:id="rId32"/>
    <p:sldId id="289" r:id="rId33"/>
    <p:sldId id="288" r:id="rId34"/>
    <p:sldId id="290" r:id="rId35"/>
    <p:sldId id="291" r:id="rId36"/>
    <p:sldId id="292" r:id="rId37"/>
    <p:sldId id="293" r:id="rId38"/>
    <p:sldId id="272"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94660"/>
  </p:normalViewPr>
  <p:slideViewPr>
    <p:cSldViewPr snapToGrid="0">
      <p:cViewPr varScale="1">
        <p:scale>
          <a:sx n="110" d="100"/>
          <a:sy n="110" d="100"/>
        </p:scale>
        <p:origin x="64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6/30/2022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6/30/2022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6/30/2022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6/30/2022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6/30/2022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6/30/2022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CN" altLang="en-US"/>
              <a:t>单击此处编辑母版标题样式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CN" altLang="en-US"/>
              <a:t>单击此处编辑母版标题样式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dirty="0"/>
              <a:t>6/30/2022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Content Placeholder 3"/>
          <p:cNvSpPr>
            <a:spLocks noGrp="1"/>
          </p:cNvSpPr>
          <p:nvPr>
            <p:ph sz="quarter" idx="13"/>
          </p:nvPr>
        </p:nvSpPr>
        <p:spPr>
          <a:xfrm>
            <a:off x="913774" y="3051012"/>
            <a:ext cx="5106027" cy="27401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3" name="Content Placeholder 5"/>
          <p:cNvSpPr>
            <a:spLocks noGrp="1"/>
          </p:cNvSpPr>
          <p:nvPr>
            <p:ph sz="quarter" idx="14"/>
          </p:nvPr>
        </p:nvSpPr>
        <p:spPr>
          <a:xfrm>
            <a:off x="6172200" y="3051012"/>
            <a:ext cx="5105401" cy="27401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6/30/2022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CN" altLang="en-US"/>
              <a:t>单击此处编辑母版标题样式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6/30/2022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6/30/2022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6/30/2022</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A39A0F-9273-FBCD-3A73-96BAE4B3DFEE}"/>
              </a:ext>
            </a:extLst>
          </p:cNvPr>
          <p:cNvSpPr>
            <a:spLocks noGrp="1"/>
          </p:cNvSpPr>
          <p:nvPr>
            <p:ph type="ctrTitle"/>
          </p:nvPr>
        </p:nvSpPr>
        <p:spPr>
          <a:xfrm>
            <a:off x="383177" y="1595992"/>
            <a:ext cx="11425645" cy="2386149"/>
          </a:xfrm>
        </p:spPr>
        <p:txBody>
          <a:bodyPr>
            <a:normAutofit/>
          </a:bodyPr>
          <a:lstStyle/>
          <a:p>
            <a:r>
              <a:rPr lang="zh-CN" altLang="en-US" dirty="0">
                <a:latin typeface="微软雅黑" panose="020B0503020204020204" pitchFamily="34" charset="-122"/>
                <a:ea typeface="微软雅黑" panose="020B0503020204020204" pitchFamily="34" charset="-122"/>
              </a:rPr>
              <a:t>关于文化遗产的简单介绍</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以及分享一个示例</a:t>
            </a:r>
            <a:br>
              <a:rPr lang="en-US" altLang="zh-CN"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DE47BC57-11ED-6B1D-02FD-927C577B2214}"/>
              </a:ext>
            </a:extLst>
          </p:cNvPr>
          <p:cNvSpPr txBox="1"/>
          <p:nvPr/>
        </p:nvSpPr>
        <p:spPr>
          <a:xfrm>
            <a:off x="4660136" y="4541179"/>
            <a:ext cx="7304183" cy="523220"/>
          </a:xfrm>
          <a:prstGeom prst="rect">
            <a:avLst/>
          </a:prstGeom>
          <a:noFill/>
        </p:spPr>
        <p:txBody>
          <a:bodyPr wrap="square" rtlCol="0">
            <a:spAutoFit/>
          </a:bodyPr>
          <a:lstStyle/>
          <a:p>
            <a:r>
              <a:rPr lang="en-US" altLang="zh-CN" sz="2800" cap="all" dirty="0">
                <a:latin typeface="微软雅黑" panose="020B0503020204020204" pitchFamily="34" charset="-122"/>
                <a:ea typeface="微软雅黑" panose="020B0503020204020204" pitchFamily="34" charset="-122"/>
                <a:cs typeface="+mj-cs"/>
              </a:rPr>
              <a:t>19 dmt </a:t>
            </a:r>
            <a:r>
              <a:rPr lang="zh-CN" altLang="en-US" sz="2800" cap="all" dirty="0">
                <a:latin typeface="微软雅黑" panose="020B0503020204020204" pitchFamily="34" charset="-122"/>
                <a:ea typeface="微软雅黑" panose="020B0503020204020204" pitchFamily="34" charset="-122"/>
                <a:cs typeface="+mj-cs"/>
              </a:rPr>
              <a:t>邱添</a:t>
            </a:r>
          </a:p>
        </p:txBody>
      </p:sp>
    </p:spTree>
    <p:extLst>
      <p:ext uri="{BB962C8B-B14F-4D97-AF65-F5344CB8AC3E}">
        <p14:creationId xmlns:p14="http://schemas.microsoft.com/office/powerpoint/2010/main" val="3251871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105632-F80D-E4C8-8D97-F0AD27CD7234}"/>
              </a:ext>
            </a:extLst>
          </p:cNvPr>
          <p:cNvSpPr txBox="1"/>
          <p:nvPr/>
        </p:nvSpPr>
        <p:spPr>
          <a:xfrm>
            <a:off x="1621536" y="466344"/>
            <a:ext cx="9144000" cy="646331"/>
          </a:xfrm>
          <a:prstGeom prst="rect">
            <a:avLst/>
          </a:prstGeom>
          <a:noFill/>
        </p:spPr>
        <p:txBody>
          <a:bodyPr wrap="square" rtlCol="0">
            <a:spAutoFit/>
          </a:bodyPr>
          <a:lstStyle/>
          <a:p>
            <a:pPr algn="ctr"/>
            <a:r>
              <a:rPr lang="zh-CN" altLang="en-US" sz="3600" cap="all" dirty="0">
                <a:solidFill>
                  <a:srgbClr val="333333"/>
                </a:solidFill>
                <a:latin typeface="微软雅黑" panose="020B0503020204020204" pitchFamily="34" charset="-122"/>
                <a:ea typeface="微软雅黑" panose="020B0503020204020204" pitchFamily="34" charset="-122"/>
                <a:cs typeface="+mj-cs"/>
              </a:rPr>
              <a:t>非物质文化遗产</a:t>
            </a:r>
          </a:p>
        </p:txBody>
      </p:sp>
      <p:sp>
        <p:nvSpPr>
          <p:cNvPr id="6" name="内容占位符 5">
            <a:extLst>
              <a:ext uri="{FF2B5EF4-FFF2-40B4-BE49-F238E27FC236}">
                <a16:creationId xmlns:a16="http://schemas.microsoft.com/office/drawing/2014/main" id="{869985ED-2C09-A7C4-1EAD-5F182ED15E50}"/>
              </a:ext>
            </a:extLst>
          </p:cNvPr>
          <p:cNvSpPr>
            <a:spLocks noGrp="1"/>
          </p:cNvSpPr>
          <p:nvPr>
            <p:ph sz="quarter" idx="13"/>
          </p:nvPr>
        </p:nvSpPr>
        <p:spPr>
          <a:xfrm>
            <a:off x="914087" y="1460148"/>
            <a:ext cx="10363826" cy="4678524"/>
          </a:xfrm>
        </p:spPr>
        <p:txBody>
          <a:bodyPr/>
          <a:lstStyle/>
          <a:p>
            <a:pPr marL="0" indent="0">
              <a:buNone/>
            </a:pPr>
            <a:r>
              <a:rPr lang="zh-CN" altLang="en-US" b="1" dirty="0"/>
              <a:t>分类</a:t>
            </a:r>
            <a:r>
              <a:rPr lang="zh-CN" altLang="en-US" dirty="0"/>
              <a:t>：</a:t>
            </a:r>
            <a:endParaRPr lang="en-US" altLang="zh-CN" dirty="0"/>
          </a:p>
          <a:p>
            <a:pPr>
              <a:lnSpc>
                <a:spcPct val="150000"/>
              </a:lnSpc>
            </a:pPr>
            <a:r>
              <a:rPr lang="zh-CN" altLang="en-US" b="1" i="0" dirty="0">
                <a:solidFill>
                  <a:srgbClr val="333333"/>
                </a:solidFill>
                <a:effectLst/>
                <a:latin typeface="Helvetica Neue"/>
              </a:rPr>
              <a:t>口头传统和表现形式，包括作为非物质文化遗产媒介的语言</a:t>
            </a:r>
            <a:endParaRPr lang="en-US" altLang="zh-CN" b="1" i="0" dirty="0">
              <a:solidFill>
                <a:srgbClr val="333333"/>
              </a:solidFill>
              <a:effectLst/>
              <a:latin typeface="Helvetica Neue"/>
            </a:endParaRPr>
          </a:p>
          <a:p>
            <a:pPr>
              <a:lnSpc>
                <a:spcPct val="150000"/>
              </a:lnSpc>
            </a:pPr>
            <a:r>
              <a:rPr lang="zh-CN" altLang="en-US" b="1" i="0" dirty="0">
                <a:solidFill>
                  <a:srgbClr val="333333"/>
                </a:solidFill>
                <a:effectLst/>
                <a:latin typeface="Helvetica Neue"/>
              </a:rPr>
              <a:t>表演艺术</a:t>
            </a:r>
            <a:endParaRPr lang="en-US" altLang="zh-CN" b="1" dirty="0">
              <a:solidFill>
                <a:srgbClr val="333333"/>
              </a:solidFill>
              <a:latin typeface="Helvetica Neue"/>
            </a:endParaRPr>
          </a:p>
          <a:p>
            <a:pPr>
              <a:lnSpc>
                <a:spcPct val="150000"/>
              </a:lnSpc>
            </a:pPr>
            <a:r>
              <a:rPr lang="zh-CN" altLang="en-US" b="1" i="0" dirty="0">
                <a:solidFill>
                  <a:srgbClr val="333333"/>
                </a:solidFill>
                <a:effectLst/>
                <a:latin typeface="Helvetica Neue"/>
              </a:rPr>
              <a:t>社会实践、仪式、节庆活动</a:t>
            </a:r>
            <a:endParaRPr lang="en-US" altLang="zh-CN" b="1" i="0" dirty="0">
              <a:solidFill>
                <a:srgbClr val="333333"/>
              </a:solidFill>
              <a:effectLst/>
              <a:latin typeface="Helvetica Neue"/>
            </a:endParaRPr>
          </a:p>
          <a:p>
            <a:pPr>
              <a:lnSpc>
                <a:spcPct val="150000"/>
              </a:lnSpc>
            </a:pPr>
            <a:r>
              <a:rPr lang="zh-CN" altLang="en-US" b="1" i="0" dirty="0">
                <a:solidFill>
                  <a:srgbClr val="333333"/>
                </a:solidFill>
                <a:effectLst/>
                <a:latin typeface="Helvetica Neue"/>
              </a:rPr>
              <a:t>有关自然界和宇宙的知识和实践</a:t>
            </a:r>
            <a:endParaRPr lang="en-US" altLang="zh-CN" b="1" dirty="0">
              <a:solidFill>
                <a:srgbClr val="333333"/>
              </a:solidFill>
              <a:latin typeface="Helvetica Neue"/>
            </a:endParaRPr>
          </a:p>
          <a:p>
            <a:pPr>
              <a:lnSpc>
                <a:spcPct val="150000"/>
              </a:lnSpc>
            </a:pPr>
            <a:r>
              <a:rPr lang="zh-CN" altLang="en-US" b="1" i="0" dirty="0">
                <a:solidFill>
                  <a:srgbClr val="333333"/>
                </a:solidFill>
                <a:effectLst/>
                <a:latin typeface="Helvetica Neue"/>
              </a:rPr>
              <a:t>传统手工艺</a:t>
            </a:r>
            <a:endParaRPr lang="zh-CN" altLang="en-US" b="1" dirty="0"/>
          </a:p>
        </p:txBody>
      </p:sp>
    </p:spTree>
    <p:extLst>
      <p:ext uri="{BB962C8B-B14F-4D97-AF65-F5344CB8AC3E}">
        <p14:creationId xmlns:p14="http://schemas.microsoft.com/office/powerpoint/2010/main" val="76320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30E943-8F85-4876-F002-BBE11BB9E648}"/>
              </a:ext>
            </a:extLst>
          </p:cNvPr>
          <p:cNvSpPr>
            <a:spLocks noGrp="1"/>
          </p:cNvSpPr>
          <p:nvPr>
            <p:ph type="title"/>
          </p:nvPr>
        </p:nvSpPr>
        <p:spPr>
          <a:xfrm>
            <a:off x="913774" y="152173"/>
            <a:ext cx="10364451" cy="1596177"/>
          </a:xfrm>
        </p:spPr>
        <p:txBody>
          <a:bodyPr/>
          <a:lstStyle/>
          <a:p>
            <a:r>
              <a:rPr lang="zh-CN" altLang="en-US" dirty="0">
                <a:solidFill>
                  <a:srgbClr val="333333"/>
                </a:solidFill>
                <a:latin typeface="微软雅黑" panose="020B0503020204020204" pitchFamily="34" charset="-122"/>
                <a:ea typeface="微软雅黑" panose="020B0503020204020204" pitchFamily="34" charset="-122"/>
              </a:rPr>
              <a:t>口头传统和表现形式</a:t>
            </a:r>
          </a:p>
        </p:txBody>
      </p:sp>
      <p:sp>
        <p:nvSpPr>
          <p:cNvPr id="3" name="内容占位符 2">
            <a:extLst>
              <a:ext uri="{FF2B5EF4-FFF2-40B4-BE49-F238E27FC236}">
                <a16:creationId xmlns:a16="http://schemas.microsoft.com/office/drawing/2014/main" id="{480A19FF-A3F3-8E26-D280-CD9F3F80E652}"/>
              </a:ext>
            </a:extLst>
          </p:cNvPr>
          <p:cNvSpPr>
            <a:spLocks noGrp="1"/>
          </p:cNvSpPr>
          <p:nvPr>
            <p:ph sz="quarter" idx="13"/>
          </p:nvPr>
        </p:nvSpPr>
        <p:spPr>
          <a:xfrm>
            <a:off x="913774" y="1508760"/>
            <a:ext cx="10363826" cy="4334256"/>
          </a:xfrm>
        </p:spPr>
        <p:txBody>
          <a:bodyPr/>
          <a:lstStyle/>
          <a:p>
            <a:r>
              <a:rPr lang="zh-CN" altLang="en-US" dirty="0"/>
              <a:t>例：吴语</a:t>
            </a:r>
          </a:p>
        </p:txBody>
      </p:sp>
      <p:pic>
        <p:nvPicPr>
          <p:cNvPr id="7170" name="Picture 2">
            <a:extLst>
              <a:ext uri="{FF2B5EF4-FFF2-40B4-BE49-F238E27FC236}">
                <a16:creationId xmlns:a16="http://schemas.microsoft.com/office/drawing/2014/main" id="{7E48A985-4A72-8791-71EC-0863154F9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824" y="1508760"/>
            <a:ext cx="5393288" cy="4624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966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30E943-8F85-4876-F002-BBE11BB9E648}"/>
              </a:ext>
            </a:extLst>
          </p:cNvPr>
          <p:cNvSpPr>
            <a:spLocks noGrp="1"/>
          </p:cNvSpPr>
          <p:nvPr>
            <p:ph type="title"/>
          </p:nvPr>
        </p:nvSpPr>
        <p:spPr>
          <a:xfrm>
            <a:off x="913774" y="152173"/>
            <a:ext cx="10364451" cy="1596177"/>
          </a:xfrm>
        </p:spPr>
        <p:txBody>
          <a:bodyPr/>
          <a:lstStyle/>
          <a:p>
            <a:r>
              <a:rPr lang="zh-CN" altLang="en-US" dirty="0">
                <a:solidFill>
                  <a:srgbClr val="333333"/>
                </a:solidFill>
                <a:latin typeface="微软雅黑" panose="020B0503020204020204" pitchFamily="34" charset="-122"/>
                <a:ea typeface="微软雅黑" panose="020B0503020204020204" pitchFamily="34" charset="-122"/>
              </a:rPr>
              <a:t>表演艺术</a:t>
            </a:r>
          </a:p>
        </p:txBody>
      </p:sp>
      <p:sp>
        <p:nvSpPr>
          <p:cNvPr id="3" name="内容占位符 2">
            <a:extLst>
              <a:ext uri="{FF2B5EF4-FFF2-40B4-BE49-F238E27FC236}">
                <a16:creationId xmlns:a16="http://schemas.microsoft.com/office/drawing/2014/main" id="{480A19FF-A3F3-8E26-D280-CD9F3F80E652}"/>
              </a:ext>
            </a:extLst>
          </p:cNvPr>
          <p:cNvSpPr>
            <a:spLocks noGrp="1"/>
          </p:cNvSpPr>
          <p:nvPr>
            <p:ph sz="quarter" idx="13"/>
          </p:nvPr>
        </p:nvSpPr>
        <p:spPr>
          <a:xfrm>
            <a:off x="913774" y="1508760"/>
            <a:ext cx="10363826" cy="4334256"/>
          </a:xfrm>
        </p:spPr>
        <p:txBody>
          <a:bodyPr/>
          <a:lstStyle/>
          <a:p>
            <a:r>
              <a:rPr lang="zh-CN" altLang="en-US" dirty="0"/>
              <a:t>例：皮影戏                                                                        京剧</a:t>
            </a:r>
          </a:p>
        </p:txBody>
      </p:sp>
      <p:pic>
        <p:nvPicPr>
          <p:cNvPr id="8196" name="Picture 4">
            <a:extLst>
              <a:ext uri="{FF2B5EF4-FFF2-40B4-BE49-F238E27FC236}">
                <a16:creationId xmlns:a16="http://schemas.microsoft.com/office/drawing/2014/main" id="{A0C71391-57B3-EBB9-6269-462D3621C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749" y="2889504"/>
            <a:ext cx="5108882" cy="324612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3650E4E9-438B-378C-F2F6-85EA9595F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806" y="2889504"/>
            <a:ext cx="4726376" cy="2985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343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30E943-8F85-4876-F002-BBE11BB9E648}"/>
              </a:ext>
            </a:extLst>
          </p:cNvPr>
          <p:cNvSpPr>
            <a:spLocks noGrp="1"/>
          </p:cNvSpPr>
          <p:nvPr>
            <p:ph type="title"/>
          </p:nvPr>
        </p:nvSpPr>
        <p:spPr>
          <a:xfrm>
            <a:off x="913774" y="152173"/>
            <a:ext cx="10364451" cy="1596177"/>
          </a:xfrm>
        </p:spPr>
        <p:txBody>
          <a:bodyPr/>
          <a:lstStyle/>
          <a:p>
            <a:r>
              <a:rPr lang="zh-CN" altLang="en-US" dirty="0">
                <a:solidFill>
                  <a:srgbClr val="333333"/>
                </a:solidFill>
                <a:latin typeface="微软雅黑" panose="020B0503020204020204" pitchFamily="34" charset="-122"/>
                <a:ea typeface="微软雅黑" panose="020B0503020204020204" pitchFamily="34" charset="-122"/>
              </a:rPr>
              <a:t>社会实践、仪式、节庆活动</a:t>
            </a:r>
            <a:endParaRPr lang="en-US" altLang="zh-CN" dirty="0">
              <a:solidFill>
                <a:srgbClr val="333333"/>
              </a:solidFill>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480A19FF-A3F3-8E26-D280-CD9F3F80E652}"/>
              </a:ext>
            </a:extLst>
          </p:cNvPr>
          <p:cNvSpPr>
            <a:spLocks noGrp="1"/>
          </p:cNvSpPr>
          <p:nvPr>
            <p:ph sz="quarter" idx="13"/>
          </p:nvPr>
        </p:nvSpPr>
        <p:spPr>
          <a:xfrm>
            <a:off x="913774" y="1508759"/>
            <a:ext cx="10488192" cy="4559637"/>
          </a:xfrm>
        </p:spPr>
        <p:txBody>
          <a:bodyPr/>
          <a:lstStyle/>
          <a:p>
            <a:r>
              <a:rPr lang="zh-CN" altLang="en-US" dirty="0"/>
              <a:t>例：端午节                                                                           送王船                                               </a:t>
            </a:r>
          </a:p>
        </p:txBody>
      </p:sp>
      <p:pic>
        <p:nvPicPr>
          <p:cNvPr id="9218" name="Picture 2">
            <a:extLst>
              <a:ext uri="{FF2B5EF4-FFF2-40B4-BE49-F238E27FC236}">
                <a16:creationId xmlns:a16="http://schemas.microsoft.com/office/drawing/2014/main" id="{6FB87317-8AAC-6370-50AB-CA20130AA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642" y="2857213"/>
            <a:ext cx="5187578" cy="296433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C0838E04-4F7A-A6B9-0A2C-735BC071F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986" y="2683477"/>
            <a:ext cx="5577771" cy="3311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192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C70A8A-8DD2-383C-A18C-8AFEE7FBA794}"/>
              </a:ext>
            </a:extLst>
          </p:cNvPr>
          <p:cNvSpPr>
            <a:spLocks noGrp="1"/>
          </p:cNvSpPr>
          <p:nvPr>
            <p:ph type="title"/>
          </p:nvPr>
        </p:nvSpPr>
        <p:spPr>
          <a:xfrm>
            <a:off x="913774" y="408205"/>
            <a:ext cx="10364451" cy="1596177"/>
          </a:xfrm>
        </p:spPr>
        <p:txBody>
          <a:bodyPr/>
          <a:lstStyle/>
          <a:p>
            <a:r>
              <a:rPr lang="zh-CN" altLang="en-US" dirty="0">
                <a:solidFill>
                  <a:srgbClr val="333333"/>
                </a:solidFill>
                <a:latin typeface="微软雅黑" panose="020B0503020204020204" pitchFamily="34" charset="-122"/>
                <a:ea typeface="微软雅黑" panose="020B0503020204020204" pitchFamily="34" charset="-122"/>
              </a:rPr>
              <a:t>有关自然界和宇宙的知识和实践</a:t>
            </a:r>
            <a:br>
              <a:rPr lang="en-US" altLang="zh-CN" b="1" dirty="0">
                <a:solidFill>
                  <a:srgbClr val="333333"/>
                </a:solidFill>
                <a:latin typeface="Helvetica Neue"/>
              </a:rPr>
            </a:br>
            <a:endParaRPr lang="zh-CN" altLang="en-US" dirty="0"/>
          </a:p>
        </p:txBody>
      </p:sp>
      <p:sp>
        <p:nvSpPr>
          <p:cNvPr id="3" name="内容占位符 2">
            <a:extLst>
              <a:ext uri="{FF2B5EF4-FFF2-40B4-BE49-F238E27FC236}">
                <a16:creationId xmlns:a16="http://schemas.microsoft.com/office/drawing/2014/main" id="{C122831C-D279-CCB7-404A-6B90AC80C078}"/>
              </a:ext>
            </a:extLst>
          </p:cNvPr>
          <p:cNvSpPr>
            <a:spLocks noGrp="1"/>
          </p:cNvSpPr>
          <p:nvPr>
            <p:ph sz="quarter" idx="13"/>
          </p:nvPr>
        </p:nvSpPr>
        <p:spPr>
          <a:xfrm>
            <a:off x="813190" y="1435607"/>
            <a:ext cx="10363826" cy="4364735"/>
          </a:xfrm>
        </p:spPr>
        <p:txBody>
          <a:bodyPr/>
          <a:lstStyle/>
          <a:p>
            <a:r>
              <a:rPr lang="zh-CN" altLang="en-US" dirty="0"/>
              <a:t>例：二十四节气                                                                 珠算</a:t>
            </a:r>
          </a:p>
        </p:txBody>
      </p:sp>
      <p:pic>
        <p:nvPicPr>
          <p:cNvPr id="10242" name="Picture 2">
            <a:extLst>
              <a:ext uri="{FF2B5EF4-FFF2-40B4-BE49-F238E27FC236}">
                <a16:creationId xmlns:a16="http://schemas.microsoft.com/office/drawing/2014/main" id="{F6BA11BA-5D74-470C-40FF-8082BF340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981" y="2591941"/>
            <a:ext cx="4762500" cy="317182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343A205A-700B-2D2E-B31C-B88F72419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8777" y="2591941"/>
            <a:ext cx="5069448" cy="337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274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C70A8A-8DD2-383C-A18C-8AFEE7FBA794}"/>
              </a:ext>
            </a:extLst>
          </p:cNvPr>
          <p:cNvSpPr>
            <a:spLocks noGrp="1"/>
          </p:cNvSpPr>
          <p:nvPr>
            <p:ph type="title"/>
          </p:nvPr>
        </p:nvSpPr>
        <p:spPr>
          <a:xfrm>
            <a:off x="913774" y="408205"/>
            <a:ext cx="10364451" cy="1596177"/>
          </a:xfrm>
        </p:spPr>
        <p:txBody>
          <a:bodyPr/>
          <a:lstStyle/>
          <a:p>
            <a:r>
              <a:rPr lang="zh-CN" altLang="en-US" dirty="0">
                <a:solidFill>
                  <a:srgbClr val="333333"/>
                </a:solidFill>
                <a:latin typeface="微软雅黑" panose="020B0503020204020204" pitchFamily="34" charset="-122"/>
                <a:ea typeface="微软雅黑" panose="020B0503020204020204" pitchFamily="34" charset="-122"/>
              </a:rPr>
              <a:t>传统手工艺</a:t>
            </a:r>
            <a:br>
              <a:rPr lang="en-US" altLang="zh-CN" b="1" dirty="0">
                <a:solidFill>
                  <a:srgbClr val="333333"/>
                </a:solidFill>
                <a:latin typeface="Helvetica Neue"/>
              </a:rPr>
            </a:br>
            <a:endParaRPr lang="zh-CN" altLang="en-US" dirty="0"/>
          </a:p>
        </p:txBody>
      </p:sp>
      <p:sp>
        <p:nvSpPr>
          <p:cNvPr id="3" name="内容占位符 2">
            <a:extLst>
              <a:ext uri="{FF2B5EF4-FFF2-40B4-BE49-F238E27FC236}">
                <a16:creationId xmlns:a16="http://schemas.microsoft.com/office/drawing/2014/main" id="{C122831C-D279-CCB7-404A-6B90AC80C078}"/>
              </a:ext>
            </a:extLst>
          </p:cNvPr>
          <p:cNvSpPr>
            <a:spLocks noGrp="1"/>
          </p:cNvSpPr>
          <p:nvPr>
            <p:ph sz="quarter" idx="13"/>
          </p:nvPr>
        </p:nvSpPr>
        <p:spPr>
          <a:xfrm>
            <a:off x="813190" y="1435607"/>
            <a:ext cx="10363826" cy="4364735"/>
          </a:xfrm>
        </p:spPr>
        <p:txBody>
          <a:bodyPr/>
          <a:lstStyle/>
          <a:p>
            <a:r>
              <a:rPr lang="zh-CN" altLang="en-US" dirty="0"/>
              <a:t>例：剪纸                                                                         宣纸工艺</a:t>
            </a:r>
          </a:p>
        </p:txBody>
      </p:sp>
      <p:pic>
        <p:nvPicPr>
          <p:cNvPr id="11266" name="Picture 2">
            <a:extLst>
              <a:ext uri="{FF2B5EF4-FFF2-40B4-BE49-F238E27FC236}">
                <a16:creationId xmlns:a16="http://schemas.microsoft.com/office/drawing/2014/main" id="{EC635321-DE27-EF1D-CA8D-F1B62EEAB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522" y="2591941"/>
            <a:ext cx="4801870" cy="320520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D923D1F9-3FC0-9C46-63E1-5928A17D82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435" y="2599747"/>
            <a:ext cx="5680043" cy="312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380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105632-F80D-E4C8-8D97-F0AD27CD7234}"/>
              </a:ext>
            </a:extLst>
          </p:cNvPr>
          <p:cNvSpPr txBox="1"/>
          <p:nvPr/>
        </p:nvSpPr>
        <p:spPr>
          <a:xfrm>
            <a:off x="1621536" y="466344"/>
            <a:ext cx="9144000" cy="646331"/>
          </a:xfrm>
          <a:prstGeom prst="rect">
            <a:avLst/>
          </a:prstGeom>
          <a:noFill/>
        </p:spPr>
        <p:txBody>
          <a:bodyPr wrap="square" rtlCol="0">
            <a:spAutoFit/>
          </a:bodyPr>
          <a:lstStyle/>
          <a:p>
            <a:pPr algn="ctr"/>
            <a:r>
              <a:rPr lang="zh-CN" altLang="en-US" sz="3600" cap="all" dirty="0">
                <a:solidFill>
                  <a:srgbClr val="333333"/>
                </a:solidFill>
                <a:latin typeface="微软雅黑" panose="020B0503020204020204" pitchFamily="34" charset="-122"/>
                <a:ea typeface="微软雅黑" panose="020B0503020204020204" pitchFamily="34" charset="-122"/>
                <a:cs typeface="+mj-cs"/>
              </a:rPr>
              <a:t>物质文化遗产与非物质文化遗产</a:t>
            </a:r>
          </a:p>
        </p:txBody>
      </p:sp>
      <p:pic>
        <p:nvPicPr>
          <p:cNvPr id="4" name="内容占位符 3">
            <a:extLst>
              <a:ext uri="{FF2B5EF4-FFF2-40B4-BE49-F238E27FC236}">
                <a16:creationId xmlns:a16="http://schemas.microsoft.com/office/drawing/2014/main" id="{965A5FB6-81DF-7440-F90F-93B1E6C3371F}"/>
              </a:ext>
            </a:extLst>
          </p:cNvPr>
          <p:cNvPicPr>
            <a:picLocks noGrp="1" noChangeAspect="1"/>
          </p:cNvPicPr>
          <p:nvPr>
            <p:ph sz="quarter" idx="13"/>
          </p:nvPr>
        </p:nvPicPr>
        <p:blipFill>
          <a:blip r:embed="rId2"/>
          <a:stretch>
            <a:fillRect/>
          </a:stretch>
        </p:blipFill>
        <p:spPr>
          <a:xfrm>
            <a:off x="2669646" y="4349791"/>
            <a:ext cx="8809524" cy="2361905"/>
          </a:xfrm>
        </p:spPr>
      </p:pic>
      <p:sp>
        <p:nvSpPr>
          <p:cNvPr id="5" name="文本框 4">
            <a:extLst>
              <a:ext uri="{FF2B5EF4-FFF2-40B4-BE49-F238E27FC236}">
                <a16:creationId xmlns:a16="http://schemas.microsoft.com/office/drawing/2014/main" id="{2E8C469E-43EF-1102-A263-42194E388F55}"/>
              </a:ext>
            </a:extLst>
          </p:cNvPr>
          <p:cNvSpPr txBox="1"/>
          <p:nvPr/>
        </p:nvSpPr>
        <p:spPr>
          <a:xfrm>
            <a:off x="401934" y="4783007"/>
            <a:ext cx="2221992" cy="369332"/>
          </a:xfrm>
          <a:prstGeom prst="rect">
            <a:avLst/>
          </a:prstGeom>
          <a:noFill/>
        </p:spPr>
        <p:txBody>
          <a:bodyPr wrap="square" rtlCol="0">
            <a:spAutoFit/>
          </a:bodyPr>
          <a:lstStyle/>
          <a:p>
            <a:r>
              <a:rPr lang="zh-CN" altLang="en-US" b="1" dirty="0"/>
              <a:t>非物质文化遗产</a:t>
            </a:r>
          </a:p>
        </p:txBody>
      </p:sp>
      <p:pic>
        <p:nvPicPr>
          <p:cNvPr id="8" name="图片 7">
            <a:extLst>
              <a:ext uri="{FF2B5EF4-FFF2-40B4-BE49-F238E27FC236}">
                <a16:creationId xmlns:a16="http://schemas.microsoft.com/office/drawing/2014/main" id="{F3091EFA-D515-863B-D028-6CB1A6F7B2F0}"/>
              </a:ext>
            </a:extLst>
          </p:cNvPr>
          <p:cNvPicPr>
            <a:picLocks noChangeAspect="1"/>
          </p:cNvPicPr>
          <p:nvPr/>
        </p:nvPicPr>
        <p:blipFill>
          <a:blip r:embed="rId3"/>
          <a:stretch>
            <a:fillRect/>
          </a:stretch>
        </p:blipFill>
        <p:spPr>
          <a:xfrm>
            <a:off x="2669646" y="1486143"/>
            <a:ext cx="7971428" cy="1942857"/>
          </a:xfrm>
          <a:prstGeom prst="rect">
            <a:avLst/>
          </a:prstGeom>
        </p:spPr>
      </p:pic>
      <p:sp>
        <p:nvSpPr>
          <p:cNvPr id="9" name="文本框 8">
            <a:extLst>
              <a:ext uri="{FF2B5EF4-FFF2-40B4-BE49-F238E27FC236}">
                <a16:creationId xmlns:a16="http://schemas.microsoft.com/office/drawing/2014/main" id="{EA5C422C-5A0C-2167-0852-BF1F6DAF816C}"/>
              </a:ext>
            </a:extLst>
          </p:cNvPr>
          <p:cNvSpPr txBox="1"/>
          <p:nvPr/>
        </p:nvSpPr>
        <p:spPr>
          <a:xfrm>
            <a:off x="447654" y="2016629"/>
            <a:ext cx="2130552" cy="369332"/>
          </a:xfrm>
          <a:prstGeom prst="rect">
            <a:avLst/>
          </a:prstGeom>
          <a:noFill/>
        </p:spPr>
        <p:txBody>
          <a:bodyPr wrap="square" rtlCol="0">
            <a:spAutoFit/>
          </a:bodyPr>
          <a:lstStyle/>
          <a:p>
            <a:r>
              <a:rPr lang="zh-CN" altLang="en-US" b="1" dirty="0"/>
              <a:t>物质文化遗产</a:t>
            </a:r>
          </a:p>
        </p:txBody>
      </p:sp>
      <p:pic>
        <p:nvPicPr>
          <p:cNvPr id="11" name="图片 10">
            <a:extLst>
              <a:ext uri="{FF2B5EF4-FFF2-40B4-BE49-F238E27FC236}">
                <a16:creationId xmlns:a16="http://schemas.microsoft.com/office/drawing/2014/main" id="{33795242-5B8C-D0EB-63FA-03D61859332A}"/>
              </a:ext>
            </a:extLst>
          </p:cNvPr>
          <p:cNvPicPr>
            <a:picLocks noChangeAspect="1"/>
          </p:cNvPicPr>
          <p:nvPr/>
        </p:nvPicPr>
        <p:blipFill>
          <a:blip r:embed="rId4"/>
          <a:stretch>
            <a:fillRect/>
          </a:stretch>
        </p:blipFill>
        <p:spPr>
          <a:xfrm>
            <a:off x="2669646" y="1201884"/>
            <a:ext cx="5619048" cy="342857"/>
          </a:xfrm>
          <a:prstGeom prst="rect">
            <a:avLst/>
          </a:prstGeom>
        </p:spPr>
      </p:pic>
      <p:pic>
        <p:nvPicPr>
          <p:cNvPr id="13" name="图片 12">
            <a:extLst>
              <a:ext uri="{FF2B5EF4-FFF2-40B4-BE49-F238E27FC236}">
                <a16:creationId xmlns:a16="http://schemas.microsoft.com/office/drawing/2014/main" id="{4CDE702C-903D-B41E-9681-9973FDADC76C}"/>
              </a:ext>
            </a:extLst>
          </p:cNvPr>
          <p:cNvPicPr>
            <a:picLocks noChangeAspect="1"/>
          </p:cNvPicPr>
          <p:nvPr/>
        </p:nvPicPr>
        <p:blipFill>
          <a:blip r:embed="rId5"/>
          <a:stretch>
            <a:fillRect/>
          </a:stretch>
        </p:blipFill>
        <p:spPr>
          <a:xfrm>
            <a:off x="2669646" y="3784824"/>
            <a:ext cx="8809524" cy="609524"/>
          </a:xfrm>
          <a:prstGeom prst="rect">
            <a:avLst/>
          </a:prstGeom>
        </p:spPr>
      </p:pic>
    </p:spTree>
    <p:extLst>
      <p:ext uri="{BB962C8B-B14F-4D97-AF65-F5344CB8AC3E}">
        <p14:creationId xmlns:p14="http://schemas.microsoft.com/office/powerpoint/2010/main" val="2640446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3FE131B-0E61-D9AF-AED1-AF4D3D400B0C}"/>
              </a:ext>
            </a:extLst>
          </p:cNvPr>
          <p:cNvSpPr>
            <a:spLocks noGrp="1"/>
          </p:cNvSpPr>
          <p:nvPr>
            <p:ph sz="quarter" idx="13"/>
          </p:nvPr>
        </p:nvSpPr>
        <p:spPr>
          <a:xfrm>
            <a:off x="914087" y="2140670"/>
            <a:ext cx="10363826" cy="3424107"/>
          </a:xfrm>
        </p:spPr>
        <p:txBody>
          <a:bodyPr>
            <a:normAutofit/>
          </a:bodyPr>
          <a:lstStyle/>
          <a:p>
            <a:pPr marL="0" indent="0" algn="ctr">
              <a:buNone/>
            </a:pPr>
            <a:r>
              <a:rPr lang="zh-CN" altLang="en-US" sz="7200" dirty="0">
                <a:latin typeface="微软雅黑" panose="020B0503020204020204" pitchFamily="34" charset="-122"/>
                <a:ea typeface="微软雅黑" panose="020B0503020204020204" pitchFamily="34" charset="-122"/>
              </a:rPr>
              <a:t>示例</a:t>
            </a:r>
            <a:endParaRPr lang="en-US" altLang="zh-CN" sz="7200" dirty="0">
              <a:latin typeface="微软雅黑" panose="020B0503020204020204" pitchFamily="34" charset="-122"/>
              <a:ea typeface="微软雅黑" panose="020B0503020204020204" pitchFamily="34" charset="-122"/>
            </a:endParaRPr>
          </a:p>
          <a:p>
            <a:pPr marL="0" indent="0" algn="ctr">
              <a:buNone/>
            </a:pPr>
            <a:r>
              <a:rPr lang="zh-CN" altLang="en-US" sz="4800" dirty="0">
                <a:latin typeface="微软雅黑" panose="020B0503020204020204" pitchFamily="34" charset="-122"/>
                <a:ea typeface="微软雅黑" panose="020B0503020204020204" pitchFamily="34" charset="-122"/>
              </a:rPr>
              <a:t>（仅代表个人想法）</a:t>
            </a:r>
          </a:p>
        </p:txBody>
      </p:sp>
    </p:spTree>
    <p:extLst>
      <p:ext uri="{BB962C8B-B14F-4D97-AF65-F5344CB8AC3E}">
        <p14:creationId xmlns:p14="http://schemas.microsoft.com/office/powerpoint/2010/main" val="2380602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C70A8A-8DD2-383C-A18C-8AFEE7FBA794}"/>
              </a:ext>
            </a:extLst>
          </p:cNvPr>
          <p:cNvSpPr>
            <a:spLocks noGrp="1"/>
          </p:cNvSpPr>
          <p:nvPr>
            <p:ph type="title"/>
          </p:nvPr>
        </p:nvSpPr>
        <p:spPr>
          <a:xfrm>
            <a:off x="826688" y="-64801"/>
            <a:ext cx="10364451" cy="2230492"/>
          </a:xfrm>
        </p:spPr>
        <p:txBody>
          <a:bodyPr/>
          <a:lstStyle/>
          <a:p>
            <a:r>
              <a:rPr lang="zh-CN" altLang="en-US" dirty="0">
                <a:solidFill>
                  <a:srgbClr val="333333"/>
                </a:solidFill>
                <a:latin typeface="微软雅黑" panose="020B0503020204020204" pitchFamily="34" charset="-122"/>
                <a:ea typeface="微软雅黑" panose="020B0503020204020204" pitchFamily="34" charset="-122"/>
              </a:rPr>
              <a:t>莫斯科克里姆林宫和红场</a:t>
            </a:r>
            <a:br>
              <a:rPr lang="en-US" altLang="zh-CN" b="1" dirty="0">
                <a:solidFill>
                  <a:srgbClr val="333333"/>
                </a:solidFill>
                <a:latin typeface="Helvetica Neue"/>
              </a:rPr>
            </a:br>
            <a:endParaRPr lang="zh-CN" altLang="en-US" dirty="0"/>
          </a:p>
        </p:txBody>
      </p:sp>
      <p:pic>
        <p:nvPicPr>
          <p:cNvPr id="8" name="图片 7">
            <a:extLst>
              <a:ext uri="{FF2B5EF4-FFF2-40B4-BE49-F238E27FC236}">
                <a16:creationId xmlns:a16="http://schemas.microsoft.com/office/drawing/2014/main" id="{08F87AC9-3B34-36D6-8E79-30C9FC598239}"/>
              </a:ext>
            </a:extLst>
          </p:cNvPr>
          <p:cNvPicPr>
            <a:picLocks noChangeAspect="1"/>
          </p:cNvPicPr>
          <p:nvPr/>
        </p:nvPicPr>
        <p:blipFill>
          <a:blip r:embed="rId2"/>
          <a:stretch>
            <a:fillRect/>
          </a:stretch>
        </p:blipFill>
        <p:spPr>
          <a:xfrm>
            <a:off x="1920001" y="1193075"/>
            <a:ext cx="8300343" cy="5510092"/>
          </a:xfrm>
          <a:prstGeom prst="rect">
            <a:avLst/>
          </a:prstGeom>
        </p:spPr>
      </p:pic>
    </p:spTree>
    <p:extLst>
      <p:ext uri="{BB962C8B-B14F-4D97-AF65-F5344CB8AC3E}">
        <p14:creationId xmlns:p14="http://schemas.microsoft.com/office/powerpoint/2010/main" val="4048105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A3949-C233-69C5-C59E-44960582B786}"/>
              </a:ext>
            </a:extLst>
          </p:cNvPr>
          <p:cNvSpPr>
            <a:spLocks noGrp="1"/>
          </p:cNvSpPr>
          <p:nvPr>
            <p:ph type="title"/>
          </p:nvPr>
        </p:nvSpPr>
        <p:spPr>
          <a:xfrm>
            <a:off x="913774" y="130838"/>
            <a:ext cx="10364451" cy="1596177"/>
          </a:xfrm>
        </p:spPr>
        <p:txBody>
          <a:bodyPr/>
          <a:lstStyle/>
          <a:p>
            <a:r>
              <a:rPr lang="zh-CN" altLang="en-US" dirty="0">
                <a:latin typeface="微软雅黑" panose="020B0503020204020204" pitchFamily="34" charset="-122"/>
                <a:ea typeface="微软雅黑" panose="020B0503020204020204" pitchFamily="34" charset="-122"/>
              </a:rPr>
              <a:t>简介</a:t>
            </a:r>
          </a:p>
        </p:txBody>
      </p:sp>
      <p:sp>
        <p:nvSpPr>
          <p:cNvPr id="3" name="内容占位符 2">
            <a:extLst>
              <a:ext uri="{FF2B5EF4-FFF2-40B4-BE49-F238E27FC236}">
                <a16:creationId xmlns:a16="http://schemas.microsoft.com/office/drawing/2014/main" id="{688385A0-6BA7-8256-F779-810FE114CF1C}"/>
              </a:ext>
            </a:extLst>
          </p:cNvPr>
          <p:cNvSpPr>
            <a:spLocks noGrp="1"/>
          </p:cNvSpPr>
          <p:nvPr>
            <p:ph sz="quarter" idx="13"/>
          </p:nvPr>
        </p:nvSpPr>
        <p:spPr>
          <a:xfrm>
            <a:off x="913774" y="1558834"/>
            <a:ext cx="10363826" cy="4572000"/>
          </a:xfrm>
        </p:spPr>
        <p:txBody>
          <a:bodyPr>
            <a:normAutofit/>
          </a:bodyPr>
          <a:lstStyle/>
          <a:p>
            <a:pPr>
              <a:lnSpc>
                <a:spcPct val="150000"/>
              </a:lnSpc>
            </a:pPr>
            <a:r>
              <a:rPr lang="zh-CN" altLang="en-US" sz="1800" b="0" i="0" dirty="0">
                <a:solidFill>
                  <a:srgbClr val="333333"/>
                </a:solidFill>
                <a:effectLst/>
                <a:latin typeface="微软雅黑" panose="020B0503020204020204" pitchFamily="34" charset="-122"/>
                <a:ea typeface="微软雅黑" panose="020B0503020204020204" pitchFamily="34" charset="-122"/>
              </a:rPr>
              <a:t>俄罗斯谚语这样形容雄伟庄严的克里姆林宫：“莫斯科大地上，唯见克里姆林宫高耸；克里姆林宫上，唯见遥遥苍穹。”克里姆林宫是俄罗斯世俗和宗教的文化遗产，它既是政治中心，又是公元</a:t>
            </a:r>
            <a:r>
              <a:rPr lang="en-US" altLang="zh-CN" sz="1800" b="0" i="0" dirty="0">
                <a:solidFill>
                  <a:srgbClr val="333333"/>
                </a:solidFill>
                <a:effectLst/>
                <a:latin typeface="微软雅黑" panose="020B0503020204020204" pitchFamily="34" charset="-122"/>
                <a:ea typeface="微软雅黑" panose="020B0503020204020204" pitchFamily="34" charset="-122"/>
              </a:rPr>
              <a:t>14</a:t>
            </a:r>
            <a:r>
              <a:rPr lang="zh-CN" altLang="en-US" sz="1800" b="0" i="0" dirty="0">
                <a:solidFill>
                  <a:srgbClr val="333333"/>
                </a:solidFill>
                <a:effectLst/>
                <a:latin typeface="微软雅黑" panose="020B0503020204020204" pitchFamily="34" charset="-122"/>
                <a:ea typeface="微软雅黑" panose="020B0503020204020204" pitchFamily="34" charset="-122"/>
              </a:rPr>
              <a:t>～</a:t>
            </a:r>
            <a:r>
              <a:rPr lang="en-US" altLang="zh-CN" sz="1800" b="0" i="0" dirty="0">
                <a:solidFill>
                  <a:srgbClr val="333333"/>
                </a:solidFill>
                <a:effectLst/>
                <a:latin typeface="微软雅黑" panose="020B0503020204020204" pitchFamily="34" charset="-122"/>
                <a:ea typeface="微软雅黑" panose="020B0503020204020204" pitchFamily="34" charset="-122"/>
              </a:rPr>
              <a:t>17</a:t>
            </a:r>
            <a:r>
              <a:rPr lang="zh-CN" altLang="en-US" sz="1800" b="0" i="0" dirty="0">
                <a:solidFill>
                  <a:srgbClr val="333333"/>
                </a:solidFill>
                <a:effectLst/>
                <a:latin typeface="微软雅黑" panose="020B0503020204020204" pitchFamily="34" charset="-122"/>
                <a:ea typeface="微软雅黑" panose="020B0503020204020204" pitchFamily="34" charset="-122"/>
              </a:rPr>
              <a:t>世纪俄罗斯东正教的活动中心。克里姆林宫为红场最主要建筑，是俄罗斯民族最负盛名的历史丰碑，也是全世界建筑中最美丽的作品之一。它初建于</a:t>
            </a:r>
            <a:r>
              <a:rPr lang="en-US" altLang="zh-CN" sz="1800" b="0" i="0" dirty="0">
                <a:solidFill>
                  <a:srgbClr val="333333"/>
                </a:solidFill>
                <a:effectLst/>
                <a:latin typeface="微软雅黑" panose="020B0503020204020204" pitchFamily="34" charset="-122"/>
                <a:ea typeface="微软雅黑" panose="020B0503020204020204" pitchFamily="34" charset="-122"/>
              </a:rPr>
              <a:t>12</a:t>
            </a:r>
            <a:r>
              <a:rPr lang="zh-CN" altLang="en-US" sz="1800" b="0" i="0" dirty="0">
                <a:solidFill>
                  <a:srgbClr val="333333"/>
                </a:solidFill>
                <a:effectLst/>
                <a:latin typeface="微软雅黑" panose="020B0503020204020204" pitchFamily="34" charset="-122"/>
                <a:ea typeface="微软雅黑" panose="020B0503020204020204" pitchFamily="34" charset="-122"/>
              </a:rPr>
              <a:t>世纪中期，</a:t>
            </a:r>
            <a:r>
              <a:rPr lang="en-US" altLang="zh-CN" sz="1800" b="0" i="0" dirty="0">
                <a:solidFill>
                  <a:srgbClr val="333333"/>
                </a:solidFill>
                <a:effectLst/>
                <a:latin typeface="微软雅黑" panose="020B0503020204020204" pitchFamily="34" charset="-122"/>
                <a:ea typeface="微软雅黑" panose="020B0503020204020204" pitchFamily="34" charset="-122"/>
              </a:rPr>
              <a:t>15</a:t>
            </a:r>
            <a:r>
              <a:rPr lang="zh-CN" altLang="en-US" sz="1800" b="0" i="0" dirty="0">
                <a:solidFill>
                  <a:srgbClr val="333333"/>
                </a:solidFill>
                <a:effectLst/>
                <a:latin typeface="微软雅黑" panose="020B0503020204020204" pitchFamily="34" charset="-122"/>
                <a:ea typeface="微软雅黑" panose="020B0503020204020204" pitchFamily="34" charset="-122"/>
              </a:rPr>
              <a:t>世纪莫斯科大公伊凡三世时初具规模，以后逐渐扩大。</a:t>
            </a:r>
            <a:r>
              <a:rPr lang="en-US" altLang="zh-CN" sz="1800" b="0" i="0" dirty="0">
                <a:solidFill>
                  <a:srgbClr val="333333"/>
                </a:solidFill>
                <a:effectLst/>
                <a:latin typeface="微软雅黑" panose="020B0503020204020204" pitchFamily="34" charset="-122"/>
                <a:ea typeface="微软雅黑" panose="020B0503020204020204" pitchFamily="34" charset="-122"/>
              </a:rPr>
              <a:t>16</a:t>
            </a:r>
            <a:r>
              <a:rPr lang="zh-CN" altLang="en-US" sz="1800" b="0" i="0" dirty="0">
                <a:solidFill>
                  <a:srgbClr val="333333"/>
                </a:solidFill>
                <a:effectLst/>
                <a:latin typeface="微软雅黑" panose="020B0503020204020204" pitchFamily="34" charset="-122"/>
                <a:ea typeface="微软雅黑" panose="020B0503020204020204" pitchFamily="34" charset="-122"/>
              </a:rPr>
              <a:t>世纪中叶起成为沙皇的宫堡，</a:t>
            </a:r>
            <a:r>
              <a:rPr lang="en-US" altLang="zh-CN" sz="1800" b="0" i="0" dirty="0">
                <a:solidFill>
                  <a:srgbClr val="333333"/>
                </a:solidFill>
                <a:effectLst/>
                <a:latin typeface="微软雅黑" panose="020B0503020204020204" pitchFamily="34" charset="-122"/>
                <a:ea typeface="微软雅黑" panose="020B0503020204020204" pitchFamily="34" charset="-122"/>
              </a:rPr>
              <a:t>17</a:t>
            </a:r>
            <a:r>
              <a:rPr lang="zh-CN" altLang="en-US" sz="1800" b="0" i="0" dirty="0">
                <a:solidFill>
                  <a:srgbClr val="333333"/>
                </a:solidFill>
                <a:effectLst/>
                <a:latin typeface="微软雅黑" panose="020B0503020204020204" pitchFamily="34" charset="-122"/>
                <a:ea typeface="微软雅黑" panose="020B0503020204020204" pitchFamily="34" charset="-122"/>
              </a:rPr>
              <a:t>世纪逐渐失去城堡的性质而成为莫斯科的市中心建筑群。这里过去是统治俄罗斯帝国的多代君王的皇宫，</a:t>
            </a:r>
            <a:r>
              <a:rPr lang="zh-CN" altLang="en-US" sz="1800" dirty="0">
                <a:solidFill>
                  <a:srgbClr val="333333"/>
                </a:solidFill>
                <a:latin typeface="微软雅黑" panose="020B0503020204020204" pitchFamily="34" charset="-122"/>
                <a:ea typeface="微软雅黑" panose="020B0503020204020204" pitchFamily="34" charset="-122"/>
              </a:rPr>
              <a:t>十月革命</a:t>
            </a:r>
            <a:r>
              <a:rPr lang="zh-CN" altLang="en-US" sz="1800" b="0" i="0" dirty="0">
                <a:solidFill>
                  <a:srgbClr val="333333"/>
                </a:solidFill>
                <a:effectLst/>
                <a:latin typeface="微软雅黑" panose="020B0503020204020204" pitchFamily="34" charset="-122"/>
                <a:ea typeface="微软雅黑" panose="020B0503020204020204" pitchFamily="34" charset="-122"/>
              </a:rPr>
              <a:t>后是苏联最高权力机关和政府的所在地，今天又是俄罗斯的总统府（议会和政府现已迁出克里姆林宫）。</a:t>
            </a:r>
            <a:endParaRPr lang="en-US" altLang="zh-CN" sz="1800" b="0" i="0" dirty="0">
              <a:solidFill>
                <a:srgbClr val="333333"/>
              </a:solidFill>
              <a:effectLst/>
              <a:latin typeface="微软雅黑" panose="020B0503020204020204" pitchFamily="34" charset="-122"/>
              <a:ea typeface="微软雅黑" panose="020B0503020204020204" pitchFamily="34" charset="-122"/>
            </a:endParaRPr>
          </a:p>
          <a:p>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0290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87B13-909F-9482-4FDC-E82C955D87CD}"/>
              </a:ext>
            </a:extLst>
          </p:cNvPr>
          <p:cNvSpPr>
            <a:spLocks noGrp="1"/>
          </p:cNvSpPr>
          <p:nvPr>
            <p:ph type="title"/>
          </p:nvPr>
        </p:nvSpPr>
        <p:spPr>
          <a:xfrm>
            <a:off x="913149" y="0"/>
            <a:ext cx="10364451" cy="1596177"/>
          </a:xfrm>
        </p:spPr>
        <p:txBody>
          <a:bodyPr/>
          <a:lstStyle/>
          <a:p>
            <a:r>
              <a:rPr lang="zh-CN" altLang="en-US" dirty="0">
                <a:latin typeface="微软雅黑" panose="020B0503020204020204" pitchFamily="34" charset="-122"/>
                <a:ea typeface="微软雅黑" panose="020B0503020204020204" pitchFamily="34" charset="-122"/>
              </a:rPr>
              <a:t>文化遗产的评价标准（物质）</a:t>
            </a:r>
          </a:p>
        </p:txBody>
      </p:sp>
      <p:sp>
        <p:nvSpPr>
          <p:cNvPr id="3" name="内容占位符 2">
            <a:extLst>
              <a:ext uri="{FF2B5EF4-FFF2-40B4-BE49-F238E27FC236}">
                <a16:creationId xmlns:a16="http://schemas.microsoft.com/office/drawing/2014/main" id="{BC846780-2EC2-60E4-58DF-77F92A715EFF}"/>
              </a:ext>
            </a:extLst>
          </p:cNvPr>
          <p:cNvSpPr>
            <a:spLocks noGrp="1"/>
          </p:cNvSpPr>
          <p:nvPr>
            <p:ph sz="quarter" idx="13"/>
          </p:nvPr>
        </p:nvSpPr>
        <p:spPr>
          <a:xfrm>
            <a:off x="913774" y="1117414"/>
            <a:ext cx="10363826" cy="5379179"/>
          </a:xfrm>
        </p:spPr>
        <p:txBody>
          <a:bodyPr>
            <a:normAutofit/>
          </a:bodyPr>
          <a:lstStyle/>
          <a:p>
            <a:pPr marL="0" indent="0">
              <a:buNone/>
            </a:pPr>
            <a:r>
              <a:rPr lang="zh-CN" altLang="en-US" b="0" i="0" dirty="0">
                <a:solidFill>
                  <a:srgbClr val="333333"/>
                </a:solidFill>
                <a:effectLst/>
                <a:latin typeface="Helvetica Neue"/>
              </a:rPr>
              <a:t>文化遗产分类标准，凡提名列入</a:t>
            </a:r>
            <a:r>
              <a:rPr lang="en-US" altLang="zh-CN" b="0" i="0" dirty="0">
                <a:solidFill>
                  <a:srgbClr val="333333"/>
                </a:solidFill>
                <a:effectLst/>
                <a:latin typeface="Helvetica Neue"/>
              </a:rPr>
              <a:t>《</a:t>
            </a:r>
            <a:r>
              <a:rPr lang="zh-CN" altLang="en-US" b="0" i="0" u="none" strike="noStrike" dirty="0">
                <a:solidFill>
                  <a:srgbClr val="136EC2"/>
                </a:solidFill>
                <a:effectLst/>
                <a:latin typeface="Helvetica Neue"/>
              </a:rPr>
              <a:t>世界遗产名录</a:t>
            </a:r>
            <a:r>
              <a:rPr lang="en-US" altLang="zh-CN" b="0" i="0" dirty="0">
                <a:solidFill>
                  <a:srgbClr val="333333"/>
                </a:solidFill>
                <a:effectLst/>
                <a:latin typeface="Helvetica Neue"/>
              </a:rPr>
              <a:t>》</a:t>
            </a:r>
            <a:r>
              <a:rPr lang="zh-CN" altLang="en-US" b="0" i="0" dirty="0">
                <a:solidFill>
                  <a:srgbClr val="333333"/>
                </a:solidFill>
                <a:effectLst/>
                <a:latin typeface="Helvetica Neue"/>
              </a:rPr>
              <a:t>的文化遗产项目，必须符合下列一项或几项标准方可获得批准：</a:t>
            </a:r>
            <a:endParaRPr lang="en-US" altLang="zh-CN" b="0" i="0" dirty="0">
              <a:solidFill>
                <a:srgbClr val="333333"/>
              </a:solidFill>
              <a:effectLst/>
              <a:latin typeface="Helvetica Neue"/>
            </a:endParaRPr>
          </a:p>
          <a:p>
            <a:pPr>
              <a:lnSpc>
                <a:spcPct val="150000"/>
              </a:lnSpc>
            </a:pPr>
            <a:r>
              <a:rPr lang="en-US" altLang="zh-CN" b="1" dirty="0">
                <a:solidFill>
                  <a:srgbClr val="333333"/>
                </a:solidFill>
                <a:latin typeface="Helvetica Neue"/>
              </a:rPr>
              <a:t>(</a:t>
            </a:r>
            <a:r>
              <a:rPr lang="en-US" altLang="zh-CN" b="1" dirty="0" err="1">
                <a:solidFill>
                  <a:srgbClr val="333333"/>
                </a:solidFill>
                <a:latin typeface="Helvetica Neue"/>
              </a:rPr>
              <a:t>i</a:t>
            </a:r>
            <a:r>
              <a:rPr lang="en-US" altLang="zh-CN" b="1" dirty="0">
                <a:solidFill>
                  <a:srgbClr val="333333"/>
                </a:solidFill>
                <a:latin typeface="Helvetica Neue"/>
              </a:rPr>
              <a:t>)</a:t>
            </a:r>
            <a:r>
              <a:rPr lang="zh-CN" altLang="en-US" b="1" dirty="0">
                <a:solidFill>
                  <a:srgbClr val="333333"/>
                </a:solidFill>
                <a:latin typeface="Helvetica Neue"/>
              </a:rPr>
              <a:t>具有独特艺术成就</a:t>
            </a:r>
            <a:endParaRPr lang="en-US" altLang="zh-CN" b="1" i="0" dirty="0">
              <a:solidFill>
                <a:srgbClr val="333333"/>
              </a:solidFill>
              <a:effectLst/>
              <a:latin typeface="Helvetica Neue"/>
            </a:endParaRPr>
          </a:p>
          <a:p>
            <a:pPr>
              <a:lnSpc>
                <a:spcPct val="150000"/>
              </a:lnSpc>
            </a:pPr>
            <a:r>
              <a:rPr lang="en-US" altLang="zh-CN" b="1" dirty="0">
                <a:solidFill>
                  <a:srgbClr val="333333"/>
                </a:solidFill>
                <a:latin typeface="Helvetica Neue"/>
              </a:rPr>
              <a:t>(ii)</a:t>
            </a:r>
            <a:r>
              <a:rPr lang="zh-CN" altLang="en-US" b="1" dirty="0">
                <a:solidFill>
                  <a:srgbClr val="333333"/>
                </a:solidFill>
                <a:latin typeface="Helvetica Neue"/>
              </a:rPr>
              <a:t>影响力巨大</a:t>
            </a:r>
            <a:endParaRPr lang="en-US" altLang="zh-CN" b="0" i="0" dirty="0">
              <a:solidFill>
                <a:srgbClr val="333333"/>
              </a:solidFill>
              <a:effectLst/>
              <a:latin typeface="Helvetica Neue"/>
            </a:endParaRPr>
          </a:p>
          <a:p>
            <a:pPr>
              <a:lnSpc>
                <a:spcPct val="150000"/>
              </a:lnSpc>
            </a:pPr>
            <a:r>
              <a:rPr lang="en-US" altLang="zh-CN" b="1" i="0" dirty="0">
                <a:solidFill>
                  <a:srgbClr val="333333"/>
                </a:solidFill>
                <a:effectLst/>
                <a:latin typeface="Helvetica Neue"/>
              </a:rPr>
              <a:t>(iii)</a:t>
            </a:r>
            <a:r>
              <a:rPr lang="zh-CN" altLang="en-US" b="1" i="0" dirty="0">
                <a:solidFill>
                  <a:srgbClr val="333333"/>
                </a:solidFill>
                <a:effectLst/>
                <a:latin typeface="Helvetica Neue"/>
              </a:rPr>
              <a:t>特殊的见证</a:t>
            </a:r>
            <a:endParaRPr lang="en-US" altLang="zh-CN" b="1" i="0" dirty="0">
              <a:solidFill>
                <a:srgbClr val="333333"/>
              </a:solidFill>
              <a:effectLst/>
              <a:latin typeface="Helvetica Neue"/>
            </a:endParaRPr>
          </a:p>
          <a:p>
            <a:pPr>
              <a:lnSpc>
                <a:spcPct val="150000"/>
              </a:lnSpc>
            </a:pPr>
            <a:r>
              <a:rPr lang="en-US" altLang="zh-CN" b="1" i="0" dirty="0">
                <a:solidFill>
                  <a:srgbClr val="333333"/>
                </a:solidFill>
                <a:effectLst/>
                <a:latin typeface="Helvetica Neue"/>
              </a:rPr>
              <a:t>(iv)</a:t>
            </a:r>
            <a:r>
              <a:rPr lang="zh-CN" altLang="en-US" b="1" i="0" dirty="0">
                <a:solidFill>
                  <a:srgbClr val="333333"/>
                </a:solidFill>
                <a:effectLst/>
                <a:latin typeface="Helvetica Neue"/>
              </a:rPr>
              <a:t>建筑群或景观的杰出范例，展示出入类历史上一个</a:t>
            </a:r>
            <a:r>
              <a:rPr lang="en-US" altLang="zh-CN" b="1" i="0" dirty="0">
                <a:solidFill>
                  <a:srgbClr val="333333"/>
                </a:solidFill>
                <a:effectLst/>
                <a:latin typeface="Helvetica Neue"/>
              </a:rPr>
              <a:t>(</a:t>
            </a:r>
            <a:r>
              <a:rPr lang="zh-CN" altLang="en-US" b="1" i="0" dirty="0">
                <a:solidFill>
                  <a:srgbClr val="333333"/>
                </a:solidFill>
                <a:effectLst/>
                <a:latin typeface="Helvetica Neue"/>
              </a:rPr>
              <a:t>或几个</a:t>
            </a:r>
            <a:r>
              <a:rPr lang="en-US" altLang="zh-CN" b="1" i="0" dirty="0">
                <a:solidFill>
                  <a:srgbClr val="333333"/>
                </a:solidFill>
                <a:effectLst/>
                <a:latin typeface="Helvetica Neue"/>
              </a:rPr>
              <a:t>)</a:t>
            </a:r>
            <a:r>
              <a:rPr lang="zh-CN" altLang="en-US" b="1" i="0" dirty="0">
                <a:solidFill>
                  <a:srgbClr val="333333"/>
                </a:solidFill>
                <a:effectLst/>
                <a:latin typeface="Helvetica Neue"/>
              </a:rPr>
              <a:t>重要阶段</a:t>
            </a:r>
            <a:endParaRPr lang="en-US" altLang="zh-CN" b="1" i="0" dirty="0">
              <a:solidFill>
                <a:srgbClr val="333333"/>
              </a:solidFill>
              <a:effectLst/>
              <a:latin typeface="Helvetica Neue"/>
            </a:endParaRPr>
          </a:p>
          <a:p>
            <a:pPr>
              <a:lnSpc>
                <a:spcPct val="150000"/>
              </a:lnSpc>
            </a:pPr>
            <a:r>
              <a:rPr lang="en-US" altLang="zh-CN" b="1" i="0" dirty="0">
                <a:solidFill>
                  <a:srgbClr val="333333"/>
                </a:solidFill>
                <a:effectLst/>
                <a:latin typeface="Helvetica Neue"/>
              </a:rPr>
              <a:t>(v)</a:t>
            </a:r>
            <a:r>
              <a:rPr lang="zh-CN" altLang="en-US" b="1" i="0" dirty="0">
                <a:solidFill>
                  <a:srgbClr val="333333"/>
                </a:solidFill>
                <a:effectLst/>
                <a:latin typeface="Helvetica Neue"/>
              </a:rPr>
              <a:t>代表一种</a:t>
            </a:r>
            <a:r>
              <a:rPr lang="en-US" altLang="zh-CN" b="1" i="0" dirty="0">
                <a:solidFill>
                  <a:srgbClr val="333333"/>
                </a:solidFill>
                <a:effectLst/>
                <a:latin typeface="Helvetica Neue"/>
              </a:rPr>
              <a:t>(</a:t>
            </a:r>
            <a:r>
              <a:rPr lang="zh-CN" altLang="en-US" b="1" i="0" dirty="0">
                <a:solidFill>
                  <a:srgbClr val="333333"/>
                </a:solidFill>
                <a:effectLst/>
                <a:latin typeface="Helvetica Neue"/>
              </a:rPr>
              <a:t>或几种</a:t>
            </a:r>
            <a:r>
              <a:rPr lang="en-US" altLang="zh-CN" b="1" i="0" dirty="0">
                <a:solidFill>
                  <a:srgbClr val="333333"/>
                </a:solidFill>
                <a:effectLst/>
                <a:latin typeface="Helvetica Neue"/>
              </a:rPr>
              <a:t>)</a:t>
            </a:r>
            <a:r>
              <a:rPr lang="zh-CN" altLang="en-US" b="1" i="0" dirty="0">
                <a:solidFill>
                  <a:srgbClr val="333333"/>
                </a:solidFill>
                <a:effectLst/>
                <a:latin typeface="Helvetica Neue"/>
              </a:rPr>
              <a:t>文化的杰出范例，尤其在不可逆转之变化的影响下变得易于损坏</a:t>
            </a:r>
            <a:endParaRPr lang="en-US" altLang="zh-CN" b="1" i="0" dirty="0">
              <a:solidFill>
                <a:srgbClr val="333333"/>
              </a:solidFill>
              <a:effectLst/>
              <a:latin typeface="Helvetica Neue"/>
            </a:endParaRPr>
          </a:p>
          <a:p>
            <a:pPr>
              <a:lnSpc>
                <a:spcPct val="150000"/>
              </a:lnSpc>
            </a:pPr>
            <a:r>
              <a:rPr lang="en-US" altLang="zh-CN" b="1" dirty="0">
                <a:solidFill>
                  <a:srgbClr val="333333"/>
                </a:solidFill>
                <a:latin typeface="Helvetica Neue"/>
              </a:rPr>
              <a:t>(vi)</a:t>
            </a:r>
            <a:r>
              <a:rPr lang="zh-CN" altLang="en-US" b="1" dirty="0">
                <a:solidFill>
                  <a:srgbClr val="333333"/>
                </a:solidFill>
                <a:latin typeface="Helvetica Neue"/>
              </a:rPr>
              <a:t>与特殊意义事件或传统思想、信仰、文学艺术品产生实际联系</a:t>
            </a:r>
          </a:p>
        </p:txBody>
      </p:sp>
    </p:spTree>
    <p:extLst>
      <p:ext uri="{BB962C8B-B14F-4D97-AF65-F5344CB8AC3E}">
        <p14:creationId xmlns:p14="http://schemas.microsoft.com/office/powerpoint/2010/main" val="3473057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78FE78F-B3F1-15BC-4231-62A33611D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95" y="1062446"/>
            <a:ext cx="6886144" cy="50415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BE89DFC-2CD5-C39D-FFA2-72B8FFB50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942" y="1149530"/>
            <a:ext cx="5139058" cy="4808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052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A3949-C233-69C5-C59E-44960582B786}"/>
              </a:ext>
            </a:extLst>
          </p:cNvPr>
          <p:cNvSpPr>
            <a:spLocks noGrp="1"/>
          </p:cNvSpPr>
          <p:nvPr>
            <p:ph type="title"/>
          </p:nvPr>
        </p:nvSpPr>
        <p:spPr>
          <a:xfrm>
            <a:off x="913774" y="130838"/>
            <a:ext cx="10364451" cy="1596177"/>
          </a:xfrm>
        </p:spPr>
        <p:txBody>
          <a:bodyPr/>
          <a:lstStyle/>
          <a:p>
            <a:r>
              <a:rPr lang="zh-CN" altLang="en-US" dirty="0">
                <a:latin typeface="微软雅黑" panose="020B0503020204020204" pitchFamily="34" charset="-122"/>
                <a:ea typeface="微软雅黑" panose="020B0503020204020204" pitchFamily="34" charset="-122"/>
              </a:rPr>
              <a:t>简介</a:t>
            </a:r>
          </a:p>
        </p:txBody>
      </p:sp>
      <p:sp>
        <p:nvSpPr>
          <p:cNvPr id="3" name="内容占位符 2">
            <a:extLst>
              <a:ext uri="{FF2B5EF4-FFF2-40B4-BE49-F238E27FC236}">
                <a16:creationId xmlns:a16="http://schemas.microsoft.com/office/drawing/2014/main" id="{688385A0-6BA7-8256-F779-810FE114CF1C}"/>
              </a:ext>
            </a:extLst>
          </p:cNvPr>
          <p:cNvSpPr>
            <a:spLocks noGrp="1"/>
          </p:cNvSpPr>
          <p:nvPr>
            <p:ph sz="quarter" idx="13"/>
          </p:nvPr>
        </p:nvSpPr>
        <p:spPr>
          <a:xfrm>
            <a:off x="913774" y="1558834"/>
            <a:ext cx="10363826" cy="4572000"/>
          </a:xfrm>
        </p:spPr>
        <p:txBody>
          <a:bodyPr>
            <a:normAutofit/>
          </a:bodyPr>
          <a:lstStyle/>
          <a:p>
            <a:pPr>
              <a:lnSpc>
                <a:spcPct val="150000"/>
              </a:lnSpc>
            </a:pPr>
            <a:r>
              <a:rPr lang="zh-CN" altLang="en-US" sz="1800" dirty="0">
                <a:solidFill>
                  <a:srgbClr val="333333"/>
                </a:solidFill>
                <a:latin typeface="微软雅黑" panose="020B0503020204020204" pitchFamily="34" charset="-122"/>
                <a:ea typeface="微软雅黑" panose="020B0503020204020204" pitchFamily="34" charset="-122"/>
              </a:rPr>
              <a:t>红场原名“托尔格”，意为“集市”。</a:t>
            </a:r>
            <a:r>
              <a:rPr lang="en-US" altLang="zh-CN" sz="1800" dirty="0">
                <a:solidFill>
                  <a:srgbClr val="333333"/>
                </a:solidFill>
                <a:latin typeface="微软雅黑" panose="020B0503020204020204" pitchFamily="34" charset="-122"/>
                <a:ea typeface="微软雅黑" panose="020B0503020204020204" pitchFamily="34" charset="-122"/>
              </a:rPr>
              <a:t>1662</a:t>
            </a:r>
            <a:r>
              <a:rPr lang="zh-CN" altLang="en-US" sz="1800" dirty="0">
                <a:solidFill>
                  <a:srgbClr val="333333"/>
                </a:solidFill>
                <a:latin typeface="微软雅黑" panose="020B0503020204020204" pitchFamily="34" charset="-122"/>
                <a:ea typeface="微软雅黑" panose="020B0503020204020204" pitchFamily="34" charset="-122"/>
              </a:rPr>
              <a:t>年改为“红场”，古俄语意为“美丽的广场”。前苏联时期每到</a:t>
            </a:r>
            <a:r>
              <a:rPr lang="en-US" altLang="zh-CN" sz="1800" dirty="0">
                <a:solidFill>
                  <a:srgbClr val="333333"/>
                </a:solidFill>
                <a:latin typeface="微软雅黑" panose="020B0503020204020204" pitchFamily="34" charset="-122"/>
                <a:ea typeface="微软雅黑" panose="020B0503020204020204" pitchFamily="34" charset="-122"/>
              </a:rPr>
              <a:t>5</a:t>
            </a:r>
            <a:r>
              <a:rPr lang="zh-CN" altLang="en-US" sz="1800" dirty="0">
                <a:solidFill>
                  <a:srgbClr val="333333"/>
                </a:solidFill>
                <a:latin typeface="微软雅黑" panose="020B0503020204020204" pitchFamily="34" charset="-122"/>
                <a:ea typeface="微软雅黑" panose="020B0503020204020204" pitchFamily="34" charset="-122"/>
              </a:rPr>
              <a:t>月</a:t>
            </a:r>
            <a:r>
              <a:rPr lang="en-US" altLang="zh-CN" sz="1800" dirty="0">
                <a:solidFill>
                  <a:srgbClr val="333333"/>
                </a:solidFill>
                <a:latin typeface="微软雅黑" panose="020B0503020204020204" pitchFamily="34" charset="-122"/>
                <a:ea typeface="微软雅黑" panose="020B0503020204020204" pitchFamily="34" charset="-122"/>
              </a:rPr>
              <a:t>1</a:t>
            </a:r>
            <a:r>
              <a:rPr lang="zh-CN" altLang="en-US" sz="1800" dirty="0">
                <a:solidFill>
                  <a:srgbClr val="333333"/>
                </a:solidFill>
                <a:latin typeface="微软雅黑" panose="020B0503020204020204" pitchFamily="34" charset="-122"/>
                <a:ea typeface="微软雅黑" panose="020B0503020204020204" pitchFamily="34" charset="-122"/>
              </a:rPr>
              <a:t>日国际劳动日和</a:t>
            </a:r>
            <a:r>
              <a:rPr lang="en-US" altLang="zh-CN" sz="1800" dirty="0">
                <a:solidFill>
                  <a:srgbClr val="333333"/>
                </a:solidFill>
                <a:latin typeface="微软雅黑" panose="020B0503020204020204" pitchFamily="34" charset="-122"/>
                <a:ea typeface="微软雅黑" panose="020B0503020204020204" pitchFamily="34" charset="-122"/>
              </a:rPr>
              <a:t>11</a:t>
            </a:r>
            <a:r>
              <a:rPr lang="zh-CN" altLang="en-US" sz="1800" dirty="0">
                <a:solidFill>
                  <a:srgbClr val="333333"/>
                </a:solidFill>
                <a:latin typeface="微软雅黑" panose="020B0503020204020204" pitchFamily="34" charset="-122"/>
                <a:ea typeface="微软雅黑" panose="020B0503020204020204" pitchFamily="34" charset="-122"/>
              </a:rPr>
              <a:t>月</a:t>
            </a:r>
            <a:r>
              <a:rPr lang="en-US" altLang="zh-CN" sz="1800" dirty="0">
                <a:solidFill>
                  <a:srgbClr val="333333"/>
                </a:solidFill>
                <a:latin typeface="微软雅黑" panose="020B0503020204020204" pitchFamily="34" charset="-122"/>
                <a:ea typeface="微软雅黑" panose="020B0503020204020204" pitchFamily="34" charset="-122"/>
              </a:rPr>
              <a:t>7</a:t>
            </a:r>
            <a:r>
              <a:rPr lang="zh-CN" altLang="en-US" sz="1800" dirty="0">
                <a:solidFill>
                  <a:srgbClr val="333333"/>
                </a:solidFill>
                <a:latin typeface="微软雅黑" panose="020B0503020204020204" pitchFamily="34" charset="-122"/>
                <a:ea typeface="微软雅黑" panose="020B0503020204020204" pitchFamily="34" charset="-122"/>
              </a:rPr>
              <a:t>日革命纪念日这里都会举行旅行活动，现在这里也是俄罗斯举行各种活动的主要场所。红场的地面很独特，全部由条石铺成，显得古老而神圣。红场是来莫斯科的游客必去之处。西南与克里姆林宫相连，红场正中是克里姆林宫东墙，宫墙左右两边对称耸立着斯巴斯基塔楼和尼古拉塔楼，双塔凌空，异常壮观。步入红场等于步入了俄罗斯精神家园的大门，红场的一切同样代表了俄罗斯民族悠久的历史。红场面积很大，长</a:t>
            </a:r>
            <a:r>
              <a:rPr lang="en-US" altLang="zh-CN" sz="1800" dirty="0">
                <a:solidFill>
                  <a:srgbClr val="333333"/>
                </a:solidFill>
                <a:latin typeface="微软雅黑" panose="020B0503020204020204" pitchFamily="34" charset="-122"/>
                <a:ea typeface="微软雅黑" panose="020B0503020204020204" pitchFamily="34" charset="-122"/>
              </a:rPr>
              <a:t>695</a:t>
            </a:r>
            <a:r>
              <a:rPr lang="zh-CN" altLang="en-US" sz="1800" dirty="0">
                <a:solidFill>
                  <a:srgbClr val="333333"/>
                </a:solidFill>
                <a:latin typeface="微软雅黑" panose="020B0503020204020204" pitchFamily="34" charset="-122"/>
                <a:ea typeface="微软雅黑" panose="020B0503020204020204" pitchFamily="34" charset="-122"/>
              </a:rPr>
              <a:t>米，宽</a:t>
            </a:r>
            <a:r>
              <a:rPr lang="en-US" altLang="zh-CN" sz="1800" dirty="0">
                <a:solidFill>
                  <a:srgbClr val="333333"/>
                </a:solidFill>
                <a:latin typeface="微软雅黑" panose="020B0503020204020204" pitchFamily="34" charset="-122"/>
                <a:ea typeface="微软雅黑" panose="020B0503020204020204" pitchFamily="34" charset="-122"/>
              </a:rPr>
              <a:t>130</a:t>
            </a:r>
            <a:r>
              <a:rPr lang="zh-CN" altLang="en-US" sz="1800" dirty="0">
                <a:solidFill>
                  <a:srgbClr val="333333"/>
                </a:solidFill>
                <a:latin typeface="微软雅黑" panose="020B0503020204020204" pitchFamily="34" charset="-122"/>
                <a:ea typeface="微软雅黑" panose="020B0503020204020204" pitchFamily="34" charset="-122"/>
              </a:rPr>
              <a:t>米，总面积</a:t>
            </a:r>
            <a:r>
              <a:rPr lang="en-US" altLang="zh-CN" sz="1800" dirty="0">
                <a:solidFill>
                  <a:srgbClr val="333333"/>
                </a:solidFill>
                <a:latin typeface="微软雅黑" panose="020B0503020204020204" pitchFamily="34" charset="-122"/>
                <a:ea typeface="微软雅黑" panose="020B0503020204020204" pitchFamily="34" charset="-122"/>
              </a:rPr>
              <a:t>9.035</a:t>
            </a:r>
            <a:r>
              <a:rPr lang="zh-CN" altLang="en-US" sz="1800" dirty="0">
                <a:solidFill>
                  <a:srgbClr val="333333"/>
                </a:solidFill>
                <a:latin typeface="微软雅黑" panose="020B0503020204020204" pitchFamily="34" charset="-122"/>
                <a:ea typeface="微软雅黑" panose="020B0503020204020204" pitchFamily="34" charset="-122"/>
              </a:rPr>
              <a:t>万平方米。长方形，南北长、东西窄。红场是莫斯科最古老的广场，虽历经修建改建，但仍然保持原样，路面还是过去的石块，已被鞋底磨得光滑而凹凸不平。</a:t>
            </a:r>
          </a:p>
        </p:txBody>
      </p:sp>
    </p:spTree>
    <p:extLst>
      <p:ext uri="{BB962C8B-B14F-4D97-AF65-F5344CB8AC3E}">
        <p14:creationId xmlns:p14="http://schemas.microsoft.com/office/powerpoint/2010/main" val="1964737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F49E215-7936-9767-13CC-45EFA9C08254}"/>
              </a:ext>
            </a:extLst>
          </p:cNvPr>
          <p:cNvPicPr>
            <a:picLocks noChangeAspect="1"/>
          </p:cNvPicPr>
          <p:nvPr/>
        </p:nvPicPr>
        <p:blipFill>
          <a:blip r:embed="rId2"/>
          <a:stretch>
            <a:fillRect/>
          </a:stretch>
        </p:blipFill>
        <p:spPr>
          <a:xfrm>
            <a:off x="40408" y="2098425"/>
            <a:ext cx="12111183" cy="2661149"/>
          </a:xfrm>
          <a:prstGeom prst="rect">
            <a:avLst/>
          </a:prstGeom>
        </p:spPr>
      </p:pic>
    </p:spTree>
    <p:extLst>
      <p:ext uri="{BB962C8B-B14F-4D97-AF65-F5344CB8AC3E}">
        <p14:creationId xmlns:p14="http://schemas.microsoft.com/office/powerpoint/2010/main" val="983371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A3949-C233-69C5-C59E-44960582B786}"/>
              </a:ext>
            </a:extLst>
          </p:cNvPr>
          <p:cNvSpPr>
            <a:spLocks noGrp="1"/>
          </p:cNvSpPr>
          <p:nvPr>
            <p:ph type="title"/>
          </p:nvPr>
        </p:nvSpPr>
        <p:spPr>
          <a:xfrm>
            <a:off x="913774" y="130838"/>
            <a:ext cx="10364451" cy="1596177"/>
          </a:xfrm>
        </p:spPr>
        <p:txBody>
          <a:bodyPr/>
          <a:lstStyle/>
          <a:p>
            <a:r>
              <a:rPr lang="zh-CN" altLang="en-US" dirty="0">
                <a:latin typeface="微软雅黑" panose="020B0503020204020204" pitchFamily="34" charset="-122"/>
                <a:ea typeface="微软雅黑" panose="020B0503020204020204" pitchFamily="34" charset="-122"/>
              </a:rPr>
              <a:t>入选理由</a:t>
            </a:r>
          </a:p>
        </p:txBody>
      </p:sp>
      <p:sp>
        <p:nvSpPr>
          <p:cNvPr id="5" name="内容占位符 4">
            <a:extLst>
              <a:ext uri="{FF2B5EF4-FFF2-40B4-BE49-F238E27FC236}">
                <a16:creationId xmlns:a16="http://schemas.microsoft.com/office/drawing/2014/main" id="{8CC2BADA-BD5C-6547-C513-C2BEF4F1DF9D}"/>
              </a:ext>
            </a:extLst>
          </p:cNvPr>
          <p:cNvSpPr>
            <a:spLocks noGrp="1"/>
          </p:cNvSpPr>
          <p:nvPr>
            <p:ph sz="quarter" idx="13"/>
          </p:nvPr>
        </p:nvSpPr>
        <p:spPr/>
        <p:txBody>
          <a:bodyPr/>
          <a:lstStyle/>
          <a:p>
            <a:endParaRPr lang="zh-CN" altLang="en-US"/>
          </a:p>
        </p:txBody>
      </p:sp>
      <p:pic>
        <p:nvPicPr>
          <p:cNvPr id="7" name="图片 6">
            <a:extLst>
              <a:ext uri="{FF2B5EF4-FFF2-40B4-BE49-F238E27FC236}">
                <a16:creationId xmlns:a16="http://schemas.microsoft.com/office/drawing/2014/main" id="{60C38868-FA99-9F57-6EB7-3922E3ECA28B}"/>
              </a:ext>
            </a:extLst>
          </p:cNvPr>
          <p:cNvPicPr>
            <a:picLocks noChangeAspect="1"/>
          </p:cNvPicPr>
          <p:nvPr/>
        </p:nvPicPr>
        <p:blipFill>
          <a:blip r:embed="rId2"/>
          <a:stretch>
            <a:fillRect/>
          </a:stretch>
        </p:blipFill>
        <p:spPr>
          <a:xfrm>
            <a:off x="365447" y="1366232"/>
            <a:ext cx="11460480" cy="5234238"/>
          </a:xfrm>
          <a:prstGeom prst="rect">
            <a:avLst/>
          </a:prstGeom>
        </p:spPr>
      </p:pic>
      <p:sp>
        <p:nvSpPr>
          <p:cNvPr id="8" name="椭圆 7">
            <a:extLst>
              <a:ext uri="{FF2B5EF4-FFF2-40B4-BE49-F238E27FC236}">
                <a16:creationId xmlns:a16="http://schemas.microsoft.com/office/drawing/2014/main" id="{35172711-44B3-B615-10DD-8388CEED1F08}"/>
              </a:ext>
            </a:extLst>
          </p:cNvPr>
          <p:cNvSpPr/>
          <p:nvPr/>
        </p:nvSpPr>
        <p:spPr>
          <a:xfrm>
            <a:off x="7924800" y="5355771"/>
            <a:ext cx="1306286" cy="2177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5E7B560E-5BB7-D823-72A9-3990BFE457D1}"/>
              </a:ext>
            </a:extLst>
          </p:cNvPr>
          <p:cNvSpPr txBox="1"/>
          <p:nvPr/>
        </p:nvSpPr>
        <p:spPr>
          <a:xfrm>
            <a:off x="7578243" y="574095"/>
            <a:ext cx="3305686" cy="369332"/>
          </a:xfrm>
          <a:prstGeom prst="rect">
            <a:avLst/>
          </a:prstGeom>
          <a:noFill/>
        </p:spPr>
        <p:txBody>
          <a:bodyPr wrap="square" rtlCol="0">
            <a:spAutoFit/>
          </a:bodyPr>
          <a:lstStyle/>
          <a:p>
            <a:r>
              <a:rPr lang="en-US" altLang="zh-CN" dirty="0"/>
              <a:t>https://whc.unesco.org/en/list</a:t>
            </a:r>
            <a:endParaRPr lang="zh-CN" altLang="en-US" dirty="0"/>
          </a:p>
        </p:txBody>
      </p:sp>
    </p:spTree>
    <p:extLst>
      <p:ext uri="{BB962C8B-B14F-4D97-AF65-F5344CB8AC3E}">
        <p14:creationId xmlns:p14="http://schemas.microsoft.com/office/powerpoint/2010/main" val="4122750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A3949-C233-69C5-C59E-44960582B786}"/>
              </a:ext>
            </a:extLst>
          </p:cNvPr>
          <p:cNvSpPr>
            <a:spLocks noGrp="1"/>
          </p:cNvSpPr>
          <p:nvPr>
            <p:ph type="title"/>
          </p:nvPr>
        </p:nvSpPr>
        <p:spPr>
          <a:xfrm>
            <a:off x="913774" y="130838"/>
            <a:ext cx="10364451" cy="1596177"/>
          </a:xfrm>
        </p:spPr>
        <p:txBody>
          <a:bodyPr/>
          <a:lstStyle/>
          <a:p>
            <a:r>
              <a:rPr lang="zh-CN" altLang="en-US" dirty="0">
                <a:latin typeface="微软雅黑" panose="020B0503020204020204" pitchFamily="34" charset="-122"/>
                <a:ea typeface="微软雅黑" panose="020B0503020204020204" pitchFamily="34" charset="-122"/>
              </a:rPr>
              <a:t>独特的艺术成就</a:t>
            </a:r>
          </a:p>
        </p:txBody>
      </p:sp>
      <p:sp>
        <p:nvSpPr>
          <p:cNvPr id="5" name="内容占位符 4">
            <a:extLst>
              <a:ext uri="{FF2B5EF4-FFF2-40B4-BE49-F238E27FC236}">
                <a16:creationId xmlns:a16="http://schemas.microsoft.com/office/drawing/2014/main" id="{8CC2BADA-BD5C-6547-C513-C2BEF4F1DF9D}"/>
              </a:ext>
            </a:extLst>
          </p:cNvPr>
          <p:cNvSpPr>
            <a:spLocks noGrp="1"/>
          </p:cNvSpPr>
          <p:nvPr>
            <p:ph sz="quarter" idx="13"/>
          </p:nvPr>
        </p:nvSpPr>
        <p:spPr>
          <a:xfrm>
            <a:off x="713477" y="1284514"/>
            <a:ext cx="10450912" cy="2833674"/>
          </a:xfrm>
        </p:spPr>
        <p:txBody>
          <a:bodyPr/>
          <a:lstStyle/>
          <a:p>
            <a:r>
              <a:rPr lang="zh-CN" altLang="en-US" sz="1800" dirty="0">
                <a:solidFill>
                  <a:srgbClr val="333333"/>
                </a:solidFill>
                <a:latin typeface="微软雅黑" panose="020B0503020204020204" pitchFamily="34" charset="-122"/>
                <a:ea typeface="微软雅黑" panose="020B0503020204020204" pitchFamily="34" charset="-122"/>
              </a:rPr>
              <a:t>大克林姆林宫</a:t>
            </a:r>
            <a:r>
              <a:rPr lang="en-US" altLang="zh-CN" sz="1800" dirty="0">
                <a:solidFill>
                  <a:srgbClr val="333333"/>
                </a:solidFill>
                <a:latin typeface="微软雅黑" panose="020B0503020204020204" pitchFamily="34" charset="-122"/>
                <a:ea typeface="微软雅黑" panose="020B0503020204020204" pitchFamily="34" charset="-122"/>
              </a:rPr>
              <a:t>(Grand Kremlin Palace)</a:t>
            </a:r>
          </a:p>
          <a:p>
            <a:r>
              <a:rPr lang="zh-CN" altLang="en-US" sz="1800" dirty="0">
                <a:solidFill>
                  <a:srgbClr val="333333"/>
                </a:solidFill>
                <a:latin typeface="微软雅黑" panose="020B0503020204020204" pitchFamily="34" charset="-122"/>
                <a:ea typeface="微软雅黑" panose="020B0503020204020204" pitchFamily="34" charset="-122"/>
              </a:rPr>
              <a:t>它是俄罗斯历代沙皇生活的皇宫。这座宫殿为长方形，面积约</a:t>
            </a:r>
            <a:r>
              <a:rPr lang="en-US" altLang="zh-CN" sz="1800" dirty="0">
                <a:solidFill>
                  <a:srgbClr val="333333"/>
                </a:solidFill>
                <a:latin typeface="微软雅黑" panose="020B0503020204020204" pitchFamily="34" charset="-122"/>
                <a:ea typeface="微软雅黑" panose="020B0503020204020204" pitchFamily="34" charset="-122"/>
              </a:rPr>
              <a:t>25000</a:t>
            </a:r>
            <a:r>
              <a:rPr lang="zh-CN" altLang="en-US" sz="1800" dirty="0">
                <a:solidFill>
                  <a:srgbClr val="333333"/>
                </a:solidFill>
                <a:latin typeface="微软雅黑" panose="020B0503020204020204" pitchFamily="34" charset="-122"/>
                <a:ea typeface="微软雅黑" panose="020B0503020204020204" pitchFamily="34" charset="-122"/>
              </a:rPr>
              <a:t>平方米，内部有个庭院。早期的大克里姆林宫，在</a:t>
            </a:r>
            <a:r>
              <a:rPr lang="en-US" altLang="zh-CN" sz="1800" dirty="0">
                <a:solidFill>
                  <a:srgbClr val="333333"/>
                </a:solidFill>
                <a:latin typeface="微软雅黑" panose="020B0503020204020204" pitchFamily="34" charset="-122"/>
                <a:ea typeface="微软雅黑" panose="020B0503020204020204" pitchFamily="34" charset="-122"/>
              </a:rPr>
              <a:t>1812</a:t>
            </a:r>
            <a:r>
              <a:rPr lang="zh-CN" altLang="en-US" sz="1800" dirty="0">
                <a:solidFill>
                  <a:srgbClr val="333333"/>
                </a:solidFill>
                <a:latin typeface="微软雅黑" panose="020B0503020204020204" pitchFamily="34" charset="-122"/>
                <a:ea typeface="微软雅黑" panose="020B0503020204020204" pitchFamily="34" charset="-122"/>
              </a:rPr>
              <a:t>年拿破仑战争时期被毁，沙皇尼古拉一世</a:t>
            </a:r>
            <a:r>
              <a:rPr lang="en-US" altLang="zh-CN" sz="1800" dirty="0">
                <a:solidFill>
                  <a:srgbClr val="333333"/>
                </a:solidFill>
                <a:latin typeface="微软雅黑" panose="020B0503020204020204" pitchFamily="34" charset="-122"/>
                <a:ea typeface="微软雅黑" panose="020B0503020204020204" pitchFamily="34" charset="-122"/>
              </a:rPr>
              <a:t>(</a:t>
            </a:r>
            <a:r>
              <a:rPr lang="zh-CN" altLang="en-US" sz="1800" dirty="0">
                <a:solidFill>
                  <a:srgbClr val="333333"/>
                </a:solidFill>
                <a:latin typeface="微软雅黑" panose="020B0503020204020204" pitchFamily="34" charset="-122"/>
                <a:ea typeface="微软雅黑" panose="020B0503020204020204" pitchFamily="34" charset="-122"/>
              </a:rPr>
              <a:t>尼古拉一世</a:t>
            </a:r>
            <a:r>
              <a:rPr lang="en-US" altLang="zh-CN" sz="1800" dirty="0">
                <a:solidFill>
                  <a:srgbClr val="333333"/>
                </a:solidFill>
                <a:latin typeface="微软雅黑" panose="020B0503020204020204" pitchFamily="34" charset="-122"/>
                <a:ea typeface="微软雅黑" panose="020B0503020204020204" pitchFamily="34" charset="-122"/>
              </a:rPr>
              <a:t>·</a:t>
            </a:r>
            <a:r>
              <a:rPr lang="zh-CN" altLang="en-US" sz="1800" dirty="0">
                <a:solidFill>
                  <a:srgbClr val="333333"/>
                </a:solidFill>
                <a:latin typeface="微软雅黑" panose="020B0503020204020204" pitchFamily="34" charset="-122"/>
                <a:ea typeface="微软雅黑" panose="020B0503020204020204" pitchFamily="34" charset="-122"/>
              </a:rPr>
              <a:t>巴甫洛维奇，</a:t>
            </a:r>
            <a:r>
              <a:rPr lang="en-US" altLang="zh-CN" sz="1800" dirty="0">
                <a:solidFill>
                  <a:srgbClr val="333333"/>
                </a:solidFill>
                <a:latin typeface="微软雅黑" panose="020B0503020204020204" pitchFamily="34" charset="-122"/>
                <a:ea typeface="微软雅黑" panose="020B0503020204020204" pitchFamily="34" charset="-122"/>
              </a:rPr>
              <a:t>1796</a:t>
            </a:r>
            <a:r>
              <a:rPr lang="zh-CN" altLang="en-US" sz="1800" dirty="0">
                <a:solidFill>
                  <a:srgbClr val="333333"/>
                </a:solidFill>
                <a:latin typeface="微软雅黑" panose="020B0503020204020204" pitchFamily="34" charset="-122"/>
                <a:ea typeface="微软雅黑" panose="020B0503020204020204" pitchFamily="34" charset="-122"/>
              </a:rPr>
              <a:t>年～</a:t>
            </a:r>
            <a:r>
              <a:rPr lang="en-US" altLang="zh-CN" sz="1800" dirty="0">
                <a:solidFill>
                  <a:srgbClr val="333333"/>
                </a:solidFill>
                <a:latin typeface="微软雅黑" panose="020B0503020204020204" pitchFamily="34" charset="-122"/>
                <a:ea typeface="微软雅黑" panose="020B0503020204020204" pitchFamily="34" charset="-122"/>
              </a:rPr>
              <a:t>1855</a:t>
            </a:r>
            <a:r>
              <a:rPr lang="zh-CN" altLang="en-US" sz="1800" dirty="0">
                <a:solidFill>
                  <a:srgbClr val="333333"/>
                </a:solidFill>
                <a:latin typeface="微软雅黑" panose="020B0503020204020204" pitchFamily="34" charset="-122"/>
                <a:ea typeface="微软雅黑" panose="020B0503020204020204" pitchFamily="34" charset="-122"/>
              </a:rPr>
              <a:t>年）时期，在原址上重建。</a:t>
            </a:r>
          </a:p>
        </p:txBody>
      </p:sp>
      <p:sp>
        <p:nvSpPr>
          <p:cNvPr id="8" name="椭圆 7">
            <a:extLst>
              <a:ext uri="{FF2B5EF4-FFF2-40B4-BE49-F238E27FC236}">
                <a16:creationId xmlns:a16="http://schemas.microsoft.com/office/drawing/2014/main" id="{35172711-44B3-B615-10DD-8388CEED1F08}"/>
              </a:ext>
            </a:extLst>
          </p:cNvPr>
          <p:cNvSpPr/>
          <p:nvPr/>
        </p:nvSpPr>
        <p:spPr>
          <a:xfrm>
            <a:off x="7924800" y="5355771"/>
            <a:ext cx="1306286" cy="2177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70" name="Picture 2">
            <a:extLst>
              <a:ext uri="{FF2B5EF4-FFF2-40B4-BE49-F238E27FC236}">
                <a16:creationId xmlns:a16="http://schemas.microsoft.com/office/drawing/2014/main" id="{953C5D30-D6A1-8F3D-589C-48B846D243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418" y="2541958"/>
            <a:ext cx="6277807" cy="4185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815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A3949-C233-69C5-C59E-44960582B786}"/>
              </a:ext>
            </a:extLst>
          </p:cNvPr>
          <p:cNvSpPr>
            <a:spLocks noGrp="1"/>
          </p:cNvSpPr>
          <p:nvPr>
            <p:ph type="title"/>
          </p:nvPr>
        </p:nvSpPr>
        <p:spPr>
          <a:xfrm>
            <a:off x="913774" y="130838"/>
            <a:ext cx="10364451" cy="1596177"/>
          </a:xfrm>
        </p:spPr>
        <p:txBody>
          <a:bodyPr/>
          <a:lstStyle/>
          <a:p>
            <a:r>
              <a:rPr lang="zh-CN" altLang="en-US" dirty="0">
                <a:latin typeface="微软雅黑" panose="020B0503020204020204" pitchFamily="34" charset="-122"/>
                <a:ea typeface="微软雅黑" panose="020B0503020204020204" pitchFamily="34" charset="-122"/>
              </a:rPr>
              <a:t>独特的艺术成就</a:t>
            </a:r>
          </a:p>
        </p:txBody>
      </p:sp>
      <p:sp>
        <p:nvSpPr>
          <p:cNvPr id="5" name="内容占位符 4">
            <a:extLst>
              <a:ext uri="{FF2B5EF4-FFF2-40B4-BE49-F238E27FC236}">
                <a16:creationId xmlns:a16="http://schemas.microsoft.com/office/drawing/2014/main" id="{8CC2BADA-BD5C-6547-C513-C2BEF4F1DF9D}"/>
              </a:ext>
            </a:extLst>
          </p:cNvPr>
          <p:cNvSpPr>
            <a:spLocks noGrp="1"/>
          </p:cNvSpPr>
          <p:nvPr>
            <p:ph sz="quarter" idx="13"/>
          </p:nvPr>
        </p:nvSpPr>
        <p:spPr>
          <a:xfrm>
            <a:off x="713477" y="1284514"/>
            <a:ext cx="10450912" cy="2833674"/>
          </a:xfrm>
        </p:spPr>
        <p:txBody>
          <a:bodyPr/>
          <a:lstStyle/>
          <a:p>
            <a:r>
              <a:rPr lang="zh-CN" altLang="en-US" sz="1800" dirty="0">
                <a:solidFill>
                  <a:srgbClr val="333333"/>
                </a:solidFill>
                <a:latin typeface="微软雅黑" panose="020B0503020204020204" pitchFamily="34" charset="-122"/>
                <a:ea typeface="微软雅黑" panose="020B0503020204020204" pitchFamily="34" charset="-122"/>
              </a:rPr>
              <a:t>大克里姆林宫内部空间宏大，装饰极尽奢华，其中包括沙皇的私人宫殿特雷姆宫、多棱宫等，而最为著名的则是位于二层的五座大厅，每座大厅都以一位沙皇的名字命名。</a:t>
            </a:r>
          </a:p>
        </p:txBody>
      </p:sp>
      <p:pic>
        <p:nvPicPr>
          <p:cNvPr id="8194" name="Picture 2">
            <a:extLst>
              <a:ext uri="{FF2B5EF4-FFF2-40B4-BE49-F238E27FC236}">
                <a16:creationId xmlns:a16="http://schemas.microsoft.com/office/drawing/2014/main" id="{84D31B5A-2D07-D7D1-B89D-C20DF21D0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641" y="2386288"/>
            <a:ext cx="4956426" cy="330428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7BB8E08-920E-FB4B-CAAF-31F723E68571}"/>
              </a:ext>
            </a:extLst>
          </p:cNvPr>
          <p:cNvSpPr txBox="1"/>
          <p:nvPr/>
        </p:nvSpPr>
        <p:spPr>
          <a:xfrm>
            <a:off x="1793965" y="5993379"/>
            <a:ext cx="3448594" cy="369332"/>
          </a:xfrm>
          <a:prstGeom prst="rect">
            <a:avLst/>
          </a:prstGeom>
          <a:noFill/>
        </p:spPr>
        <p:txBody>
          <a:bodyPr wrap="square" rtlCol="0">
            <a:spAutoFit/>
          </a:bodyPr>
          <a:lstStyle/>
          <a:p>
            <a:r>
              <a:rPr lang="zh-CN" altLang="en-US" cap="all" dirty="0">
                <a:solidFill>
                  <a:srgbClr val="333333"/>
                </a:solidFill>
                <a:latin typeface="微软雅黑" panose="020B0503020204020204" pitchFamily="34" charset="-122"/>
                <a:ea typeface="微软雅黑" panose="020B0503020204020204" pitchFamily="34" charset="-122"/>
              </a:rPr>
              <a:t>圣乔治大厅</a:t>
            </a:r>
            <a:r>
              <a:rPr lang="en-US" altLang="zh-CN" cap="all" dirty="0">
                <a:solidFill>
                  <a:srgbClr val="333333"/>
                </a:solidFill>
                <a:latin typeface="微软雅黑" panose="020B0503020204020204" pitchFamily="34" charset="-122"/>
                <a:ea typeface="微软雅黑" panose="020B0503020204020204" pitchFamily="34" charset="-122"/>
              </a:rPr>
              <a:t>/</a:t>
            </a:r>
            <a:r>
              <a:rPr lang="zh-CN" altLang="en-US" cap="all" dirty="0">
                <a:solidFill>
                  <a:srgbClr val="333333"/>
                </a:solidFill>
                <a:latin typeface="微软雅黑" panose="020B0503020204020204" pitchFamily="34" charset="-122"/>
                <a:ea typeface="微软雅黑" panose="020B0503020204020204" pitchFamily="34" charset="-122"/>
              </a:rPr>
              <a:t>格奥尔吉耶夫厅</a:t>
            </a:r>
          </a:p>
        </p:txBody>
      </p:sp>
      <p:pic>
        <p:nvPicPr>
          <p:cNvPr id="8196" name="Picture 4">
            <a:extLst>
              <a:ext uri="{FF2B5EF4-FFF2-40B4-BE49-F238E27FC236}">
                <a16:creationId xmlns:a16="http://schemas.microsoft.com/office/drawing/2014/main" id="{AACBD593-BE82-30CB-6735-032D2B310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797" y="2386288"/>
            <a:ext cx="4956428" cy="330428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EC2C3F2B-4631-D90B-187C-5956D619285A}"/>
              </a:ext>
            </a:extLst>
          </p:cNvPr>
          <p:cNvSpPr txBox="1"/>
          <p:nvPr/>
        </p:nvSpPr>
        <p:spPr>
          <a:xfrm>
            <a:off x="7829631" y="5960820"/>
            <a:ext cx="3448594" cy="369332"/>
          </a:xfrm>
          <a:prstGeom prst="rect">
            <a:avLst/>
          </a:prstGeom>
          <a:noFill/>
        </p:spPr>
        <p:txBody>
          <a:bodyPr wrap="square" rtlCol="0">
            <a:spAutoFit/>
          </a:bodyPr>
          <a:lstStyle/>
          <a:p>
            <a:r>
              <a:rPr lang="zh-CN" altLang="en-US" cap="all" dirty="0">
                <a:solidFill>
                  <a:srgbClr val="333333"/>
                </a:solidFill>
                <a:latin typeface="微软雅黑" panose="020B0503020204020204" pitchFamily="34" charset="-122"/>
                <a:ea typeface="微软雅黑" panose="020B0503020204020204" pitchFamily="34" charset="-122"/>
              </a:rPr>
              <a:t>亚历山大大厅</a:t>
            </a:r>
          </a:p>
        </p:txBody>
      </p:sp>
    </p:spTree>
    <p:extLst>
      <p:ext uri="{BB962C8B-B14F-4D97-AF65-F5344CB8AC3E}">
        <p14:creationId xmlns:p14="http://schemas.microsoft.com/office/powerpoint/2010/main" val="186205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A3949-C233-69C5-C59E-44960582B786}"/>
              </a:ext>
            </a:extLst>
          </p:cNvPr>
          <p:cNvSpPr>
            <a:spLocks noGrp="1"/>
          </p:cNvSpPr>
          <p:nvPr>
            <p:ph type="title"/>
          </p:nvPr>
        </p:nvSpPr>
        <p:spPr>
          <a:xfrm>
            <a:off x="913774" y="130838"/>
            <a:ext cx="10364451" cy="1596177"/>
          </a:xfrm>
        </p:spPr>
        <p:txBody>
          <a:bodyPr/>
          <a:lstStyle/>
          <a:p>
            <a:r>
              <a:rPr lang="zh-CN" altLang="en-US" dirty="0">
                <a:latin typeface="微软雅黑" panose="020B0503020204020204" pitchFamily="34" charset="-122"/>
                <a:ea typeface="微软雅黑" panose="020B0503020204020204" pitchFamily="34" charset="-122"/>
              </a:rPr>
              <a:t>独特的艺术成就</a:t>
            </a:r>
          </a:p>
        </p:txBody>
      </p:sp>
      <p:sp>
        <p:nvSpPr>
          <p:cNvPr id="5" name="内容占位符 4">
            <a:extLst>
              <a:ext uri="{FF2B5EF4-FFF2-40B4-BE49-F238E27FC236}">
                <a16:creationId xmlns:a16="http://schemas.microsoft.com/office/drawing/2014/main" id="{8CC2BADA-BD5C-6547-C513-C2BEF4F1DF9D}"/>
              </a:ext>
            </a:extLst>
          </p:cNvPr>
          <p:cNvSpPr>
            <a:spLocks noGrp="1"/>
          </p:cNvSpPr>
          <p:nvPr>
            <p:ph sz="quarter" idx="13"/>
          </p:nvPr>
        </p:nvSpPr>
        <p:spPr>
          <a:xfrm>
            <a:off x="713477" y="1284514"/>
            <a:ext cx="10450912" cy="2833674"/>
          </a:xfrm>
        </p:spPr>
        <p:txBody>
          <a:bodyPr/>
          <a:lstStyle/>
          <a:p>
            <a:pPr marL="0" defTabSz="457200"/>
            <a:r>
              <a:rPr lang="zh-CN" altLang="en-US" sz="1800" dirty="0">
                <a:solidFill>
                  <a:srgbClr val="333333"/>
                </a:solidFill>
                <a:latin typeface="微软雅黑" panose="020B0503020204020204" pitchFamily="34" charset="-122"/>
                <a:ea typeface="微软雅黑" panose="020B0503020204020204" pitchFamily="34" charset="-122"/>
              </a:rPr>
              <a:t>圣瓦西里教堂，位于红场南端，紧傍克里姆林宫，是俄罗斯建筑师巴尔马和波斯特尼克，受沙皇伊凡大帝之命主持修建的东正教大教堂，于</a:t>
            </a:r>
            <a:r>
              <a:rPr lang="en-US" altLang="zh-CN" sz="1800" dirty="0">
                <a:solidFill>
                  <a:srgbClr val="333333"/>
                </a:solidFill>
                <a:latin typeface="微软雅黑" panose="020B0503020204020204" pitchFamily="34" charset="-122"/>
                <a:ea typeface="微软雅黑" panose="020B0503020204020204" pitchFamily="34" charset="-122"/>
              </a:rPr>
              <a:t>1560</a:t>
            </a:r>
            <a:r>
              <a:rPr lang="zh-CN" altLang="en-US" sz="1800" dirty="0">
                <a:solidFill>
                  <a:srgbClr val="333333"/>
                </a:solidFill>
                <a:latin typeface="微软雅黑" panose="020B0503020204020204" pitchFamily="34" charset="-122"/>
                <a:ea typeface="微软雅黑" panose="020B0503020204020204" pitchFamily="34" charset="-122"/>
              </a:rPr>
              <a:t>年建成。</a:t>
            </a:r>
          </a:p>
        </p:txBody>
      </p:sp>
      <p:sp>
        <p:nvSpPr>
          <p:cNvPr id="4" name="文本框 3">
            <a:extLst>
              <a:ext uri="{FF2B5EF4-FFF2-40B4-BE49-F238E27FC236}">
                <a16:creationId xmlns:a16="http://schemas.microsoft.com/office/drawing/2014/main" id="{67BB8E08-920E-FB4B-CAAF-31F723E68571}"/>
              </a:ext>
            </a:extLst>
          </p:cNvPr>
          <p:cNvSpPr txBox="1"/>
          <p:nvPr/>
        </p:nvSpPr>
        <p:spPr>
          <a:xfrm>
            <a:off x="4214636" y="6141414"/>
            <a:ext cx="3448594" cy="369332"/>
          </a:xfrm>
          <a:prstGeom prst="rect">
            <a:avLst/>
          </a:prstGeom>
          <a:noFill/>
        </p:spPr>
        <p:txBody>
          <a:bodyPr wrap="square" rtlCol="0">
            <a:spAutoFit/>
          </a:bodyPr>
          <a:lstStyle/>
          <a:p>
            <a:r>
              <a:rPr lang="zh-CN" altLang="en-US" cap="all" dirty="0">
                <a:solidFill>
                  <a:srgbClr val="333333"/>
                </a:solidFill>
                <a:latin typeface="微软雅黑" panose="020B0503020204020204" pitchFamily="34" charset="-122"/>
                <a:ea typeface="微软雅黑" panose="020B0503020204020204" pitchFamily="34" charset="-122"/>
              </a:rPr>
              <a:t>圣瓦西里教堂</a:t>
            </a:r>
          </a:p>
        </p:txBody>
      </p:sp>
      <p:pic>
        <p:nvPicPr>
          <p:cNvPr id="6" name="图片 5">
            <a:extLst>
              <a:ext uri="{FF2B5EF4-FFF2-40B4-BE49-F238E27FC236}">
                <a16:creationId xmlns:a16="http://schemas.microsoft.com/office/drawing/2014/main" id="{392E9600-8B36-EAB8-8043-A1A4C7EA78C8}"/>
              </a:ext>
            </a:extLst>
          </p:cNvPr>
          <p:cNvPicPr>
            <a:picLocks noChangeAspect="1"/>
          </p:cNvPicPr>
          <p:nvPr/>
        </p:nvPicPr>
        <p:blipFill>
          <a:blip r:embed="rId2"/>
          <a:stretch>
            <a:fillRect/>
          </a:stretch>
        </p:blipFill>
        <p:spPr>
          <a:xfrm>
            <a:off x="2487481" y="2173546"/>
            <a:ext cx="5822551" cy="3889283"/>
          </a:xfrm>
          <a:prstGeom prst="rect">
            <a:avLst/>
          </a:prstGeom>
        </p:spPr>
      </p:pic>
    </p:spTree>
    <p:extLst>
      <p:ext uri="{BB962C8B-B14F-4D97-AF65-F5344CB8AC3E}">
        <p14:creationId xmlns:p14="http://schemas.microsoft.com/office/powerpoint/2010/main" val="2592370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A3949-C233-69C5-C59E-44960582B786}"/>
              </a:ext>
            </a:extLst>
          </p:cNvPr>
          <p:cNvSpPr>
            <a:spLocks noGrp="1"/>
          </p:cNvSpPr>
          <p:nvPr>
            <p:ph type="title"/>
          </p:nvPr>
        </p:nvSpPr>
        <p:spPr>
          <a:xfrm>
            <a:off x="856856" y="-12502"/>
            <a:ext cx="10364451" cy="1596177"/>
          </a:xfrm>
        </p:spPr>
        <p:txBody>
          <a:bodyPr/>
          <a:lstStyle/>
          <a:p>
            <a:r>
              <a:rPr lang="zh-CN" altLang="en-US" dirty="0">
                <a:latin typeface="微软雅黑" panose="020B0503020204020204" pitchFamily="34" charset="-122"/>
                <a:ea typeface="微软雅黑" panose="020B0503020204020204" pitchFamily="34" charset="-122"/>
              </a:rPr>
              <a:t>影响力巨大</a:t>
            </a:r>
          </a:p>
        </p:txBody>
      </p:sp>
      <p:sp>
        <p:nvSpPr>
          <p:cNvPr id="5" name="内容占位符 4">
            <a:extLst>
              <a:ext uri="{FF2B5EF4-FFF2-40B4-BE49-F238E27FC236}">
                <a16:creationId xmlns:a16="http://schemas.microsoft.com/office/drawing/2014/main" id="{8CC2BADA-BD5C-6547-C513-C2BEF4F1DF9D}"/>
              </a:ext>
            </a:extLst>
          </p:cNvPr>
          <p:cNvSpPr>
            <a:spLocks noGrp="1"/>
          </p:cNvSpPr>
          <p:nvPr>
            <p:ph sz="quarter" idx="13"/>
          </p:nvPr>
        </p:nvSpPr>
        <p:spPr>
          <a:xfrm>
            <a:off x="737535" y="1035849"/>
            <a:ext cx="10450912" cy="2833674"/>
          </a:xfrm>
        </p:spPr>
        <p:txBody>
          <a:bodyPr/>
          <a:lstStyle/>
          <a:p>
            <a:pPr marL="0" defTabSz="457200"/>
            <a:r>
              <a:rPr lang="zh-CN" altLang="en-US" sz="1800" dirty="0">
                <a:solidFill>
                  <a:srgbClr val="333333"/>
                </a:solidFill>
                <a:latin typeface="微软雅黑" panose="020B0503020204020204" pitchFamily="34" charset="-122"/>
                <a:ea typeface="微软雅黑" panose="020B0503020204020204" pitchFamily="34" charset="-122"/>
              </a:rPr>
              <a:t>圣母升天大教堂是为了纪念圣母升天节而建，它是俄罗斯最重要的东正教教堂。圣母升天大教堂最早修建于伊凡一世时期，在</a:t>
            </a:r>
            <a:r>
              <a:rPr lang="en-US" altLang="zh-CN" sz="1800" dirty="0">
                <a:solidFill>
                  <a:srgbClr val="333333"/>
                </a:solidFill>
                <a:latin typeface="微软雅黑" panose="020B0503020204020204" pitchFamily="34" charset="-122"/>
                <a:ea typeface="微软雅黑" panose="020B0503020204020204" pitchFamily="34" charset="-122"/>
              </a:rPr>
              <a:t>1474</a:t>
            </a:r>
            <a:r>
              <a:rPr lang="zh-CN" altLang="en-US" sz="1800" dirty="0">
                <a:solidFill>
                  <a:srgbClr val="333333"/>
                </a:solidFill>
                <a:latin typeface="微软雅黑" panose="020B0503020204020204" pitchFamily="34" charset="-122"/>
                <a:ea typeface="微软雅黑" panose="020B0503020204020204" pitchFamily="34" charset="-122"/>
              </a:rPr>
              <a:t>年的地震中被毁。如今的圣母升天大教堂，是伊凡三世时期，由意大利建筑师设计重建的，由此保留了浓郁的意大利文艺复兴风格，并以此一定程度上影响了整个俄罗斯的建筑风格。</a:t>
            </a:r>
          </a:p>
        </p:txBody>
      </p:sp>
      <p:sp>
        <p:nvSpPr>
          <p:cNvPr id="4" name="文本框 3">
            <a:extLst>
              <a:ext uri="{FF2B5EF4-FFF2-40B4-BE49-F238E27FC236}">
                <a16:creationId xmlns:a16="http://schemas.microsoft.com/office/drawing/2014/main" id="{67BB8E08-920E-FB4B-CAAF-31F723E68571}"/>
              </a:ext>
            </a:extLst>
          </p:cNvPr>
          <p:cNvSpPr txBox="1"/>
          <p:nvPr/>
        </p:nvSpPr>
        <p:spPr>
          <a:xfrm>
            <a:off x="1915886" y="6094126"/>
            <a:ext cx="3448594" cy="369332"/>
          </a:xfrm>
          <a:prstGeom prst="rect">
            <a:avLst/>
          </a:prstGeom>
          <a:noFill/>
        </p:spPr>
        <p:txBody>
          <a:bodyPr wrap="square" rtlCol="0">
            <a:spAutoFit/>
          </a:bodyPr>
          <a:lstStyle/>
          <a:p>
            <a:r>
              <a:rPr lang="zh-CN" altLang="en-US" cap="all" dirty="0">
                <a:solidFill>
                  <a:srgbClr val="333333"/>
                </a:solidFill>
                <a:latin typeface="微软雅黑" panose="020B0503020204020204" pitchFamily="34" charset="-122"/>
                <a:ea typeface="微软雅黑" panose="020B0503020204020204" pitchFamily="34" charset="-122"/>
              </a:rPr>
              <a:t>圣母升天大教堂</a:t>
            </a:r>
          </a:p>
        </p:txBody>
      </p:sp>
      <p:sp>
        <p:nvSpPr>
          <p:cNvPr id="10" name="文本框 9">
            <a:extLst>
              <a:ext uri="{FF2B5EF4-FFF2-40B4-BE49-F238E27FC236}">
                <a16:creationId xmlns:a16="http://schemas.microsoft.com/office/drawing/2014/main" id="{EC2C3F2B-4631-D90B-187C-5956D619285A}"/>
              </a:ext>
            </a:extLst>
          </p:cNvPr>
          <p:cNvSpPr txBox="1"/>
          <p:nvPr/>
        </p:nvSpPr>
        <p:spPr>
          <a:xfrm>
            <a:off x="8098972" y="6094126"/>
            <a:ext cx="3448594" cy="369332"/>
          </a:xfrm>
          <a:prstGeom prst="rect">
            <a:avLst/>
          </a:prstGeom>
          <a:noFill/>
        </p:spPr>
        <p:txBody>
          <a:bodyPr wrap="square" rtlCol="0">
            <a:spAutoFit/>
          </a:bodyPr>
          <a:lstStyle/>
          <a:p>
            <a:r>
              <a:rPr lang="zh-CN" altLang="en-US" cap="all" dirty="0">
                <a:solidFill>
                  <a:srgbClr val="333333"/>
                </a:solidFill>
                <a:latin typeface="微软雅黑" panose="020B0503020204020204" pitchFamily="34" charset="-122"/>
                <a:ea typeface="微软雅黑" panose="020B0503020204020204" pitchFamily="34" charset="-122"/>
              </a:rPr>
              <a:t>教堂内部壁画</a:t>
            </a:r>
          </a:p>
        </p:txBody>
      </p:sp>
      <p:pic>
        <p:nvPicPr>
          <p:cNvPr id="9218" name="Picture 2">
            <a:extLst>
              <a:ext uri="{FF2B5EF4-FFF2-40B4-BE49-F238E27FC236}">
                <a16:creationId xmlns:a16="http://schemas.microsoft.com/office/drawing/2014/main" id="{A6DDFFA9-A6FF-C097-B7E3-35D074E22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15" y="2555632"/>
            <a:ext cx="4973845" cy="329287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25099F31-604A-8952-4DEA-018B5226A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4118" y="2555632"/>
            <a:ext cx="5004107" cy="3332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916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A3949-C233-69C5-C59E-44960582B786}"/>
              </a:ext>
            </a:extLst>
          </p:cNvPr>
          <p:cNvSpPr>
            <a:spLocks noGrp="1"/>
          </p:cNvSpPr>
          <p:nvPr>
            <p:ph type="title"/>
          </p:nvPr>
        </p:nvSpPr>
        <p:spPr>
          <a:xfrm>
            <a:off x="856856" y="-12502"/>
            <a:ext cx="10364451" cy="1596177"/>
          </a:xfrm>
        </p:spPr>
        <p:txBody>
          <a:bodyPr/>
          <a:lstStyle/>
          <a:p>
            <a:r>
              <a:rPr lang="zh-CN" altLang="en-US" dirty="0">
                <a:latin typeface="微软雅黑" panose="020B0503020204020204" pitchFamily="34" charset="-122"/>
                <a:ea typeface="微软雅黑" panose="020B0503020204020204" pitchFamily="34" charset="-122"/>
              </a:rPr>
              <a:t>时代的杰出范例</a:t>
            </a:r>
          </a:p>
        </p:txBody>
      </p:sp>
      <p:sp>
        <p:nvSpPr>
          <p:cNvPr id="5" name="内容占位符 4">
            <a:extLst>
              <a:ext uri="{FF2B5EF4-FFF2-40B4-BE49-F238E27FC236}">
                <a16:creationId xmlns:a16="http://schemas.microsoft.com/office/drawing/2014/main" id="{8CC2BADA-BD5C-6547-C513-C2BEF4F1DF9D}"/>
              </a:ext>
            </a:extLst>
          </p:cNvPr>
          <p:cNvSpPr>
            <a:spLocks noGrp="1"/>
          </p:cNvSpPr>
          <p:nvPr>
            <p:ph sz="quarter" idx="13"/>
          </p:nvPr>
        </p:nvSpPr>
        <p:spPr>
          <a:xfrm>
            <a:off x="737535" y="1096809"/>
            <a:ext cx="10450912" cy="2833674"/>
          </a:xfrm>
        </p:spPr>
        <p:txBody>
          <a:bodyPr/>
          <a:lstStyle/>
          <a:p>
            <a:pPr marL="0" defTabSz="457200"/>
            <a:r>
              <a:rPr lang="en-US" altLang="zh-CN" sz="1800" dirty="0">
                <a:solidFill>
                  <a:srgbClr val="333333"/>
                </a:solidFill>
                <a:latin typeface="微软雅黑" panose="020B0503020204020204" pitchFamily="34" charset="-122"/>
                <a:ea typeface="微软雅黑" panose="020B0503020204020204" pitchFamily="34" charset="-122"/>
              </a:rPr>
              <a:t>1156</a:t>
            </a:r>
            <a:r>
              <a:rPr lang="zh-CN" altLang="en-US" sz="1800" dirty="0">
                <a:solidFill>
                  <a:srgbClr val="333333"/>
                </a:solidFill>
                <a:latin typeface="微软雅黑" panose="020B0503020204020204" pitchFamily="34" charset="-122"/>
                <a:ea typeface="微软雅黑" panose="020B0503020204020204" pitchFamily="34" charset="-122"/>
              </a:rPr>
              <a:t>年，苏兹达尔大公长臂尤里（尤里</a:t>
            </a:r>
            <a:r>
              <a:rPr lang="en-US" altLang="zh-CN" sz="1800" dirty="0">
                <a:solidFill>
                  <a:srgbClr val="333333"/>
                </a:solidFill>
                <a:latin typeface="微软雅黑" panose="020B0503020204020204" pitchFamily="34" charset="-122"/>
                <a:ea typeface="微软雅黑" panose="020B0503020204020204" pitchFamily="34" charset="-122"/>
              </a:rPr>
              <a:t>•</a:t>
            </a:r>
            <a:r>
              <a:rPr lang="zh-CN" altLang="en-US" sz="1800" dirty="0">
                <a:solidFill>
                  <a:srgbClr val="333333"/>
                </a:solidFill>
                <a:latin typeface="微软雅黑" panose="020B0503020204020204" pitchFamily="34" charset="-122"/>
                <a:ea typeface="微软雅黑" panose="020B0503020204020204" pitchFamily="34" charset="-122"/>
              </a:rPr>
              <a:t>弗拉基米罗维奇，绰号“长臂”，</a:t>
            </a:r>
            <a:r>
              <a:rPr lang="en-US" altLang="zh-CN" sz="1800" dirty="0">
                <a:solidFill>
                  <a:srgbClr val="333333"/>
                </a:solidFill>
                <a:latin typeface="微软雅黑" panose="020B0503020204020204" pitchFamily="34" charset="-122"/>
                <a:ea typeface="微软雅黑" panose="020B0503020204020204" pitchFamily="34" charset="-122"/>
              </a:rPr>
              <a:t>1090</a:t>
            </a:r>
            <a:r>
              <a:rPr lang="zh-CN" altLang="en-US" sz="1800" dirty="0">
                <a:solidFill>
                  <a:srgbClr val="333333"/>
                </a:solidFill>
                <a:latin typeface="微软雅黑" panose="020B0503020204020204" pitchFamily="34" charset="-122"/>
                <a:ea typeface="微软雅黑" panose="020B0503020204020204" pitchFamily="34" charset="-122"/>
              </a:rPr>
              <a:t>年～</a:t>
            </a:r>
            <a:r>
              <a:rPr lang="en-US" altLang="zh-CN" sz="1800" dirty="0">
                <a:solidFill>
                  <a:srgbClr val="333333"/>
                </a:solidFill>
                <a:latin typeface="微软雅黑" panose="020B0503020204020204" pitchFamily="34" charset="-122"/>
                <a:ea typeface="微软雅黑" panose="020B0503020204020204" pitchFamily="34" charset="-122"/>
              </a:rPr>
              <a:t>1157</a:t>
            </a:r>
            <a:r>
              <a:rPr lang="zh-CN" altLang="en-US" sz="1800" dirty="0">
                <a:solidFill>
                  <a:srgbClr val="333333"/>
                </a:solidFill>
                <a:latin typeface="微软雅黑" panose="020B0503020204020204" pitchFamily="34" charset="-122"/>
                <a:ea typeface="微软雅黑" panose="020B0503020204020204" pitchFamily="34" charset="-122"/>
              </a:rPr>
              <a:t>年）在博罗维茨基山岗上，修建了一座木头小城堡，这就是莫斯科克里姆林宫的雏形。三角形的莫斯科克里姆林宫有四扇门穿过，并用</a:t>
            </a:r>
            <a:r>
              <a:rPr lang="en-US" altLang="zh-CN" sz="1800" dirty="0">
                <a:solidFill>
                  <a:srgbClr val="333333"/>
                </a:solidFill>
                <a:latin typeface="微软雅黑" panose="020B0503020204020204" pitchFamily="34" charset="-122"/>
                <a:ea typeface="微软雅黑" panose="020B0503020204020204" pitchFamily="34" charset="-122"/>
              </a:rPr>
              <a:t>20</a:t>
            </a:r>
            <a:r>
              <a:rPr lang="zh-CN" altLang="en-US" sz="1800" dirty="0">
                <a:solidFill>
                  <a:srgbClr val="333333"/>
                </a:solidFill>
                <a:latin typeface="微软雅黑" panose="020B0503020204020204" pitchFamily="34" charset="-122"/>
                <a:ea typeface="微软雅黑" panose="020B0503020204020204" pitchFamily="34" charset="-122"/>
              </a:rPr>
              <a:t>座塔加固，保存了尤里在</a:t>
            </a:r>
            <a:r>
              <a:rPr lang="en-US" altLang="zh-CN" sz="1800" dirty="0">
                <a:solidFill>
                  <a:srgbClr val="333333"/>
                </a:solidFill>
                <a:latin typeface="微软雅黑" panose="020B0503020204020204" pitchFamily="34" charset="-122"/>
                <a:ea typeface="微软雅黑" panose="020B0503020204020204" pitchFamily="34" charset="-122"/>
              </a:rPr>
              <a:t>1156</a:t>
            </a:r>
            <a:r>
              <a:rPr lang="zh-CN" altLang="en-US" sz="1800" dirty="0">
                <a:solidFill>
                  <a:srgbClr val="333333"/>
                </a:solidFill>
                <a:latin typeface="微软雅黑" panose="020B0503020204020204" pitchFamily="34" charset="-122"/>
                <a:ea typeface="微软雅黑" panose="020B0503020204020204" pitchFamily="34" charset="-122"/>
              </a:rPr>
              <a:t>年左右在莫斯科瓦河和尼格林纳亚河交汇处的山上建立的木制防御工事。</a:t>
            </a:r>
          </a:p>
        </p:txBody>
      </p:sp>
      <p:sp>
        <p:nvSpPr>
          <p:cNvPr id="10" name="文本框 9">
            <a:extLst>
              <a:ext uri="{FF2B5EF4-FFF2-40B4-BE49-F238E27FC236}">
                <a16:creationId xmlns:a16="http://schemas.microsoft.com/office/drawing/2014/main" id="{EC2C3F2B-4631-D90B-187C-5956D619285A}"/>
              </a:ext>
            </a:extLst>
          </p:cNvPr>
          <p:cNvSpPr txBox="1"/>
          <p:nvPr/>
        </p:nvSpPr>
        <p:spPr>
          <a:xfrm>
            <a:off x="5962991" y="6233462"/>
            <a:ext cx="3448594" cy="369332"/>
          </a:xfrm>
          <a:prstGeom prst="rect">
            <a:avLst/>
          </a:prstGeom>
          <a:noFill/>
        </p:spPr>
        <p:txBody>
          <a:bodyPr wrap="square" rtlCol="0">
            <a:spAutoFit/>
          </a:bodyPr>
          <a:lstStyle/>
          <a:p>
            <a:r>
              <a:rPr lang="zh-CN" altLang="en-US" b="0" i="0" dirty="0">
                <a:solidFill>
                  <a:srgbClr val="4A4A4A"/>
                </a:solidFill>
                <a:effectLst/>
                <a:latin typeface="微软雅黑" panose="020B0503020204020204" pitchFamily="34" charset="-122"/>
                <a:ea typeface="微软雅黑" panose="020B0503020204020204" pitchFamily="34" charset="-122"/>
              </a:rPr>
              <a:t>长臂尤里初建莫斯科克里姆林宫</a:t>
            </a:r>
            <a:endParaRPr lang="zh-CN" altLang="en-US" cap="all" dirty="0">
              <a:solidFill>
                <a:srgbClr val="333333"/>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62915FF4-9920-801B-2A73-00F80728DCE9}"/>
              </a:ext>
            </a:extLst>
          </p:cNvPr>
          <p:cNvPicPr>
            <a:picLocks noChangeAspect="1"/>
          </p:cNvPicPr>
          <p:nvPr/>
        </p:nvPicPr>
        <p:blipFill>
          <a:blip r:embed="rId2"/>
          <a:stretch>
            <a:fillRect/>
          </a:stretch>
        </p:blipFill>
        <p:spPr>
          <a:xfrm>
            <a:off x="4900473" y="2337673"/>
            <a:ext cx="5053424" cy="3803092"/>
          </a:xfrm>
          <a:prstGeom prst="rect">
            <a:avLst/>
          </a:prstGeom>
        </p:spPr>
      </p:pic>
    </p:spTree>
    <p:extLst>
      <p:ext uri="{BB962C8B-B14F-4D97-AF65-F5344CB8AC3E}">
        <p14:creationId xmlns:p14="http://schemas.microsoft.com/office/powerpoint/2010/main" val="3046627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A3949-C233-69C5-C59E-44960582B786}"/>
              </a:ext>
            </a:extLst>
          </p:cNvPr>
          <p:cNvSpPr>
            <a:spLocks noGrp="1"/>
          </p:cNvSpPr>
          <p:nvPr>
            <p:ph type="title"/>
          </p:nvPr>
        </p:nvSpPr>
        <p:spPr>
          <a:xfrm>
            <a:off x="856856" y="-12502"/>
            <a:ext cx="10364451" cy="1596177"/>
          </a:xfrm>
        </p:spPr>
        <p:txBody>
          <a:bodyPr/>
          <a:lstStyle/>
          <a:p>
            <a:r>
              <a:rPr lang="zh-CN" altLang="en-US" dirty="0">
                <a:latin typeface="微软雅黑" panose="020B0503020204020204" pitchFamily="34" charset="-122"/>
                <a:ea typeface="微软雅黑" panose="020B0503020204020204" pitchFamily="34" charset="-122"/>
              </a:rPr>
              <a:t>时代的杰出范例</a:t>
            </a:r>
          </a:p>
        </p:txBody>
      </p:sp>
      <p:sp>
        <p:nvSpPr>
          <p:cNvPr id="10" name="文本框 9">
            <a:extLst>
              <a:ext uri="{FF2B5EF4-FFF2-40B4-BE49-F238E27FC236}">
                <a16:creationId xmlns:a16="http://schemas.microsoft.com/office/drawing/2014/main" id="{EC2C3F2B-4631-D90B-187C-5956D619285A}"/>
              </a:ext>
            </a:extLst>
          </p:cNvPr>
          <p:cNvSpPr txBox="1"/>
          <p:nvPr/>
        </p:nvSpPr>
        <p:spPr>
          <a:xfrm>
            <a:off x="584696" y="5885120"/>
            <a:ext cx="3448594" cy="369332"/>
          </a:xfrm>
          <a:prstGeom prst="rect">
            <a:avLst/>
          </a:prstGeom>
          <a:noFill/>
        </p:spPr>
        <p:txBody>
          <a:bodyPr wrap="square" rtlCol="0">
            <a:spAutoFit/>
          </a:bodyPr>
          <a:lstStyle/>
          <a:p>
            <a:r>
              <a:rPr lang="zh-CN" altLang="en-US" cap="all" dirty="0">
                <a:solidFill>
                  <a:srgbClr val="333333"/>
                </a:solidFill>
                <a:latin typeface="微软雅黑" panose="020B0503020204020204" pitchFamily="34" charset="-122"/>
                <a:ea typeface="微软雅黑" panose="020B0503020204020204" pitchFamily="34" charset="-122"/>
              </a:rPr>
              <a:t>伊凡一世时期的木制克里姆林宫</a:t>
            </a:r>
          </a:p>
        </p:txBody>
      </p:sp>
      <p:pic>
        <p:nvPicPr>
          <p:cNvPr id="11268" name="Picture 4">
            <a:extLst>
              <a:ext uri="{FF2B5EF4-FFF2-40B4-BE49-F238E27FC236}">
                <a16:creationId xmlns:a16="http://schemas.microsoft.com/office/drawing/2014/main" id="{D537B6F7-CFCD-B059-BEA0-6EEFC6E4D5E3}"/>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329066" y="2229757"/>
            <a:ext cx="3704224" cy="2398486"/>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5C496B04-E17A-2CEB-C5CA-DF25B35E6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915" y="2229757"/>
            <a:ext cx="3878394" cy="2473554"/>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17190D0F-07D3-4DA7-6C70-822CAF652AC2}"/>
              </a:ext>
            </a:extLst>
          </p:cNvPr>
          <p:cNvSpPr txBox="1"/>
          <p:nvPr/>
        </p:nvSpPr>
        <p:spPr>
          <a:xfrm>
            <a:off x="4458790" y="5885120"/>
            <a:ext cx="4380409" cy="369332"/>
          </a:xfrm>
          <a:prstGeom prst="rect">
            <a:avLst/>
          </a:prstGeom>
          <a:noFill/>
        </p:spPr>
        <p:txBody>
          <a:bodyPr wrap="square" rtlCol="0">
            <a:spAutoFit/>
          </a:bodyPr>
          <a:lstStyle/>
          <a:p>
            <a:r>
              <a:rPr lang="zh-CN" altLang="en-US" cap="all" dirty="0">
                <a:solidFill>
                  <a:srgbClr val="333333"/>
                </a:solidFill>
                <a:latin typeface="微软雅黑" panose="020B0503020204020204" pitchFamily="34" charset="-122"/>
                <a:ea typeface="微软雅黑" panose="020B0503020204020204" pitchFamily="34" charset="-122"/>
              </a:rPr>
              <a:t>德米特里时期的白石克里姆林宫</a:t>
            </a:r>
          </a:p>
        </p:txBody>
      </p:sp>
      <p:pic>
        <p:nvPicPr>
          <p:cNvPr id="11272" name="Picture 8">
            <a:extLst>
              <a:ext uri="{FF2B5EF4-FFF2-40B4-BE49-F238E27FC236}">
                <a16:creationId xmlns:a16="http://schemas.microsoft.com/office/drawing/2014/main" id="{D96B45F6-39F9-1298-A4BA-E20FCC82B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4934" y="2134259"/>
            <a:ext cx="3597729" cy="2800232"/>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4E7B9583-F858-DED6-54D1-B8CDD8AE65E8}"/>
              </a:ext>
            </a:extLst>
          </p:cNvPr>
          <p:cNvSpPr txBox="1"/>
          <p:nvPr/>
        </p:nvSpPr>
        <p:spPr>
          <a:xfrm>
            <a:off x="8708571" y="5865829"/>
            <a:ext cx="3794786" cy="369332"/>
          </a:xfrm>
          <a:prstGeom prst="rect">
            <a:avLst/>
          </a:prstGeom>
          <a:noFill/>
        </p:spPr>
        <p:txBody>
          <a:bodyPr wrap="square" rtlCol="0">
            <a:spAutoFit/>
          </a:bodyPr>
          <a:lstStyle/>
          <a:p>
            <a:r>
              <a:rPr lang="zh-CN" altLang="en-US" cap="all" dirty="0">
                <a:solidFill>
                  <a:srgbClr val="333333"/>
                </a:solidFill>
                <a:latin typeface="微软雅黑" panose="020B0503020204020204" pitchFamily="34" charset="-122"/>
                <a:ea typeface="微软雅黑" panose="020B0503020204020204" pitchFamily="34" charset="-122"/>
              </a:rPr>
              <a:t>伊凡三世时期的克里姆林宫 </a:t>
            </a:r>
          </a:p>
        </p:txBody>
      </p:sp>
    </p:spTree>
    <p:extLst>
      <p:ext uri="{BB962C8B-B14F-4D97-AF65-F5344CB8AC3E}">
        <p14:creationId xmlns:p14="http://schemas.microsoft.com/office/powerpoint/2010/main" val="3468925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D600413-97AB-E342-D2DF-8A8DBEBE38DE}"/>
              </a:ext>
            </a:extLst>
          </p:cNvPr>
          <p:cNvSpPr>
            <a:spLocks noGrp="1"/>
          </p:cNvSpPr>
          <p:nvPr>
            <p:ph type="title"/>
          </p:nvPr>
        </p:nvSpPr>
        <p:spPr>
          <a:xfrm>
            <a:off x="913149" y="252757"/>
            <a:ext cx="10364451" cy="1488957"/>
          </a:xfrm>
        </p:spPr>
        <p:txBody>
          <a:bodyPr/>
          <a:lstStyle/>
          <a:p>
            <a:r>
              <a:rPr lang="zh-CN" altLang="en-US" i="0" dirty="0">
                <a:solidFill>
                  <a:srgbClr val="333333"/>
                </a:solidFill>
                <a:effectLst/>
                <a:latin typeface="微软雅黑" panose="020B0503020204020204" pitchFamily="34" charset="-122"/>
                <a:ea typeface="微软雅黑" panose="020B0503020204020204" pitchFamily="34" charset="-122"/>
              </a:rPr>
              <a:t>具有独特艺术成就</a:t>
            </a:r>
            <a:endParaRPr lang="zh-CN" altLang="en-US" dirty="0">
              <a:latin typeface="微软雅黑" panose="020B0503020204020204" pitchFamily="34" charset="-122"/>
              <a:ea typeface="微软雅黑" panose="020B0503020204020204" pitchFamily="34" charset="-122"/>
            </a:endParaRPr>
          </a:p>
        </p:txBody>
      </p:sp>
      <p:sp>
        <p:nvSpPr>
          <p:cNvPr id="5" name="内容占位符 4">
            <a:extLst>
              <a:ext uri="{FF2B5EF4-FFF2-40B4-BE49-F238E27FC236}">
                <a16:creationId xmlns:a16="http://schemas.microsoft.com/office/drawing/2014/main" id="{5DE02D72-9B75-AE6A-EA72-5B8C39280910}"/>
              </a:ext>
            </a:extLst>
          </p:cNvPr>
          <p:cNvSpPr>
            <a:spLocks noGrp="1"/>
          </p:cNvSpPr>
          <p:nvPr>
            <p:ph sz="quarter" idx="13"/>
          </p:nvPr>
        </p:nvSpPr>
        <p:spPr>
          <a:xfrm>
            <a:off x="836555" y="1382365"/>
            <a:ext cx="10441045" cy="4169786"/>
          </a:xfrm>
        </p:spPr>
        <p:txBody>
          <a:bodyPr/>
          <a:lstStyle/>
          <a:p>
            <a:r>
              <a:rPr lang="zh-CN" altLang="en-US" b="1" i="0" dirty="0">
                <a:solidFill>
                  <a:srgbClr val="333333"/>
                </a:solidFill>
                <a:effectLst/>
                <a:latin typeface="Helvetica Neue"/>
              </a:rPr>
              <a:t>代表一种独特的艺术成就，一种创造性的天才杰作</a:t>
            </a:r>
            <a:endParaRPr lang="en-US" altLang="zh-CN" b="1" i="0" dirty="0">
              <a:solidFill>
                <a:srgbClr val="333333"/>
              </a:solidFill>
              <a:effectLst/>
              <a:latin typeface="Helvetica Neue"/>
            </a:endParaRPr>
          </a:p>
          <a:p>
            <a:r>
              <a:rPr lang="zh-CN" altLang="en-US" dirty="0">
                <a:solidFill>
                  <a:srgbClr val="333333"/>
                </a:solidFill>
                <a:latin typeface="Helvetica Neue"/>
              </a:rPr>
              <a:t>例：莫高窟                                                                 秦始皇陵</a:t>
            </a:r>
            <a:endParaRPr lang="en-US" altLang="zh-CN" dirty="0">
              <a:solidFill>
                <a:srgbClr val="333333"/>
              </a:solidFill>
              <a:latin typeface="Helvetica Neue"/>
            </a:endParaRPr>
          </a:p>
          <a:p>
            <a:pPr marL="0" indent="0">
              <a:buNone/>
            </a:pPr>
            <a:endParaRPr lang="zh-CN" altLang="en-US" dirty="0"/>
          </a:p>
        </p:txBody>
      </p:sp>
      <p:pic>
        <p:nvPicPr>
          <p:cNvPr id="1028" name="Picture 4">
            <a:extLst>
              <a:ext uri="{FF2B5EF4-FFF2-40B4-BE49-F238E27FC236}">
                <a16:creationId xmlns:a16="http://schemas.microsoft.com/office/drawing/2014/main" id="{81C399C3-8BF1-0877-1C33-FF2CF82753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7905" y="2688336"/>
            <a:ext cx="4419349" cy="36165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D2417A37-D945-0731-8DF7-523F2565B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8149" y="2871322"/>
            <a:ext cx="5856233" cy="3216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335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A3949-C233-69C5-C59E-44960582B786}"/>
              </a:ext>
            </a:extLst>
          </p:cNvPr>
          <p:cNvSpPr>
            <a:spLocks noGrp="1"/>
          </p:cNvSpPr>
          <p:nvPr>
            <p:ph type="title"/>
          </p:nvPr>
        </p:nvSpPr>
        <p:spPr>
          <a:xfrm>
            <a:off x="856856" y="-12502"/>
            <a:ext cx="10364451" cy="1596177"/>
          </a:xfrm>
        </p:spPr>
        <p:txBody>
          <a:bodyPr/>
          <a:lstStyle/>
          <a:p>
            <a:r>
              <a:rPr lang="zh-CN" altLang="en-US" dirty="0">
                <a:latin typeface="微软雅黑" panose="020B0503020204020204" pitchFamily="34" charset="-122"/>
                <a:ea typeface="微软雅黑" panose="020B0503020204020204" pitchFamily="34" charset="-122"/>
              </a:rPr>
              <a:t>时代的杰出范例</a:t>
            </a:r>
          </a:p>
        </p:txBody>
      </p:sp>
      <p:sp>
        <p:nvSpPr>
          <p:cNvPr id="10" name="文本框 9">
            <a:extLst>
              <a:ext uri="{FF2B5EF4-FFF2-40B4-BE49-F238E27FC236}">
                <a16:creationId xmlns:a16="http://schemas.microsoft.com/office/drawing/2014/main" id="{EC2C3F2B-4631-D90B-187C-5956D619285A}"/>
              </a:ext>
            </a:extLst>
          </p:cNvPr>
          <p:cNvSpPr txBox="1"/>
          <p:nvPr/>
        </p:nvSpPr>
        <p:spPr>
          <a:xfrm>
            <a:off x="4769917" y="6174378"/>
            <a:ext cx="3529351" cy="367456"/>
          </a:xfrm>
          <a:prstGeom prst="rect">
            <a:avLst/>
          </a:prstGeom>
          <a:noFill/>
        </p:spPr>
        <p:txBody>
          <a:bodyPr wrap="square" rtlCol="0">
            <a:spAutoFit/>
          </a:bodyPr>
          <a:lstStyle/>
          <a:p>
            <a:r>
              <a:rPr lang="zh-CN" altLang="en-US" b="0" i="0" dirty="0">
                <a:solidFill>
                  <a:srgbClr val="4A4A4A"/>
                </a:solidFill>
                <a:effectLst/>
                <a:latin typeface="微软雅黑" panose="020B0503020204020204" pitchFamily="34" charset="-122"/>
                <a:ea typeface="微软雅黑" panose="020B0503020204020204" pitchFamily="34" charset="-122"/>
              </a:rPr>
              <a:t>如今的莫斯科克里姆林宫</a:t>
            </a:r>
            <a:endParaRPr lang="zh-CN" altLang="en-US" cap="all" dirty="0">
              <a:solidFill>
                <a:srgbClr val="333333"/>
              </a:solidFill>
              <a:latin typeface="微软雅黑" panose="020B0503020204020204" pitchFamily="34" charset="-122"/>
              <a:ea typeface="微软雅黑" panose="020B0503020204020204" pitchFamily="34" charset="-122"/>
            </a:endParaRPr>
          </a:p>
        </p:txBody>
      </p:sp>
      <p:pic>
        <p:nvPicPr>
          <p:cNvPr id="12290" name="Picture 2">
            <a:extLst>
              <a:ext uri="{FF2B5EF4-FFF2-40B4-BE49-F238E27FC236}">
                <a16:creationId xmlns:a16="http://schemas.microsoft.com/office/drawing/2014/main" id="{DF7FABE2-7502-175A-585A-2AA164D16F44}"/>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2323795" y="1352383"/>
            <a:ext cx="6877798" cy="4585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585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A3949-C233-69C5-C59E-44960582B786}"/>
              </a:ext>
            </a:extLst>
          </p:cNvPr>
          <p:cNvSpPr>
            <a:spLocks noGrp="1"/>
          </p:cNvSpPr>
          <p:nvPr>
            <p:ph type="title"/>
          </p:nvPr>
        </p:nvSpPr>
        <p:spPr>
          <a:xfrm>
            <a:off x="856856" y="-12502"/>
            <a:ext cx="10364451" cy="1596177"/>
          </a:xfrm>
        </p:spPr>
        <p:txBody>
          <a:bodyPr/>
          <a:lstStyle/>
          <a:p>
            <a:r>
              <a:rPr lang="zh-CN" altLang="en-US" dirty="0">
                <a:latin typeface="微软雅黑" panose="020B0503020204020204" pitchFamily="34" charset="-122"/>
                <a:ea typeface="微软雅黑" panose="020B0503020204020204" pitchFamily="34" charset="-122"/>
              </a:rPr>
              <a:t>与特殊意义事件产生联系</a:t>
            </a:r>
          </a:p>
        </p:txBody>
      </p:sp>
      <p:sp>
        <p:nvSpPr>
          <p:cNvPr id="5" name="内容占位符 4">
            <a:extLst>
              <a:ext uri="{FF2B5EF4-FFF2-40B4-BE49-F238E27FC236}">
                <a16:creationId xmlns:a16="http://schemas.microsoft.com/office/drawing/2014/main" id="{8CC2BADA-BD5C-6547-C513-C2BEF4F1DF9D}"/>
              </a:ext>
            </a:extLst>
          </p:cNvPr>
          <p:cNvSpPr>
            <a:spLocks noGrp="1"/>
          </p:cNvSpPr>
          <p:nvPr>
            <p:ph sz="quarter" idx="13"/>
          </p:nvPr>
        </p:nvSpPr>
        <p:spPr>
          <a:xfrm>
            <a:off x="737535" y="1096809"/>
            <a:ext cx="10450912" cy="2833674"/>
          </a:xfrm>
        </p:spPr>
        <p:txBody>
          <a:bodyPr/>
          <a:lstStyle/>
          <a:p>
            <a:pPr marL="0" defTabSz="457200"/>
            <a:r>
              <a:rPr lang="zh-CN" altLang="en-US" sz="1800" dirty="0">
                <a:solidFill>
                  <a:srgbClr val="4A4A4A"/>
                </a:solidFill>
                <a:latin typeface="微软雅黑" panose="020B0503020204020204" pitchFamily="34" charset="-122"/>
                <a:ea typeface="微软雅黑" panose="020B0503020204020204" pitchFamily="34" charset="-122"/>
              </a:rPr>
              <a:t>可以说，从公元</a:t>
            </a:r>
            <a:r>
              <a:rPr lang="en-US" altLang="zh-CN" sz="1800" dirty="0">
                <a:solidFill>
                  <a:srgbClr val="4A4A4A"/>
                </a:solidFill>
                <a:latin typeface="微软雅黑" panose="020B0503020204020204" pitchFamily="34" charset="-122"/>
                <a:ea typeface="微软雅黑" panose="020B0503020204020204" pitchFamily="34" charset="-122"/>
              </a:rPr>
              <a:t>13</a:t>
            </a:r>
            <a:r>
              <a:rPr lang="zh-CN" altLang="en-US" sz="1800" dirty="0">
                <a:solidFill>
                  <a:srgbClr val="4A4A4A"/>
                </a:solidFill>
                <a:latin typeface="微软雅黑" panose="020B0503020204020204" pitchFamily="34" charset="-122"/>
                <a:ea typeface="微软雅黑" panose="020B0503020204020204" pitchFamily="34" charset="-122"/>
              </a:rPr>
              <a:t>世纪起至今，克里姆林宫与红场就与俄罗斯的所有重大政治事件有关，它见证了俄罗斯从一个莫斯科大公国发展至今日横跨欧亚大陆的强大国家的全部历史。</a:t>
            </a:r>
          </a:p>
        </p:txBody>
      </p:sp>
      <p:sp>
        <p:nvSpPr>
          <p:cNvPr id="10" name="文本框 9">
            <a:extLst>
              <a:ext uri="{FF2B5EF4-FFF2-40B4-BE49-F238E27FC236}">
                <a16:creationId xmlns:a16="http://schemas.microsoft.com/office/drawing/2014/main" id="{EC2C3F2B-4631-D90B-187C-5956D619285A}"/>
              </a:ext>
            </a:extLst>
          </p:cNvPr>
          <p:cNvSpPr txBox="1"/>
          <p:nvPr/>
        </p:nvSpPr>
        <p:spPr>
          <a:xfrm>
            <a:off x="4238694" y="6225220"/>
            <a:ext cx="3448594" cy="369332"/>
          </a:xfrm>
          <a:prstGeom prst="rect">
            <a:avLst/>
          </a:prstGeom>
          <a:noFill/>
        </p:spPr>
        <p:txBody>
          <a:bodyPr wrap="square" rtlCol="0">
            <a:spAutoFit/>
          </a:bodyPr>
          <a:lstStyle/>
          <a:p>
            <a:r>
              <a:rPr lang="en-US" altLang="zh-CN" b="0" i="0" dirty="0">
                <a:solidFill>
                  <a:srgbClr val="4A4A4A"/>
                </a:solidFill>
                <a:effectLst/>
                <a:latin typeface="微软雅黑" panose="020B0503020204020204" pitchFamily="34" charset="-122"/>
                <a:ea typeface="微软雅黑" panose="020B0503020204020204" pitchFamily="34" charset="-122"/>
              </a:rPr>
              <a:t>1919</a:t>
            </a:r>
            <a:r>
              <a:rPr lang="zh-CN" altLang="en-US" b="0" i="0" dirty="0">
                <a:solidFill>
                  <a:srgbClr val="4A4A4A"/>
                </a:solidFill>
                <a:effectLst/>
                <a:latin typeface="微软雅黑" panose="020B0503020204020204" pitchFamily="34" charset="-122"/>
                <a:ea typeface="微软雅黑" panose="020B0503020204020204" pitchFamily="34" charset="-122"/>
              </a:rPr>
              <a:t>年列宁在簇拥中走入红场</a:t>
            </a:r>
            <a:endParaRPr lang="zh-CN" altLang="en-US" cap="all" dirty="0">
              <a:solidFill>
                <a:srgbClr val="333333"/>
              </a:solidFill>
              <a:latin typeface="微软雅黑" panose="020B0503020204020204" pitchFamily="34" charset="-122"/>
              <a:ea typeface="微软雅黑" panose="020B0503020204020204" pitchFamily="34" charset="-122"/>
            </a:endParaRPr>
          </a:p>
        </p:txBody>
      </p:sp>
      <p:pic>
        <p:nvPicPr>
          <p:cNvPr id="13314" name="Picture 2">
            <a:extLst>
              <a:ext uri="{FF2B5EF4-FFF2-40B4-BE49-F238E27FC236}">
                <a16:creationId xmlns:a16="http://schemas.microsoft.com/office/drawing/2014/main" id="{D67937F6-ABED-8373-1DE8-0A2B45642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9309" y="2260282"/>
            <a:ext cx="6005119" cy="365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348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A3949-C233-69C5-C59E-44960582B786}"/>
              </a:ext>
            </a:extLst>
          </p:cNvPr>
          <p:cNvSpPr>
            <a:spLocks noGrp="1"/>
          </p:cNvSpPr>
          <p:nvPr>
            <p:ph type="title"/>
          </p:nvPr>
        </p:nvSpPr>
        <p:spPr>
          <a:xfrm>
            <a:off x="856856" y="-12502"/>
            <a:ext cx="10364451" cy="1596177"/>
          </a:xfrm>
        </p:spPr>
        <p:txBody>
          <a:bodyPr/>
          <a:lstStyle/>
          <a:p>
            <a:r>
              <a:rPr lang="zh-CN" altLang="en-US" dirty="0">
                <a:latin typeface="微软雅黑" panose="020B0503020204020204" pitchFamily="34" charset="-122"/>
                <a:ea typeface="微软雅黑" panose="020B0503020204020204" pitchFamily="34" charset="-122"/>
              </a:rPr>
              <a:t>与特殊意义事件产生联系</a:t>
            </a:r>
          </a:p>
        </p:txBody>
      </p:sp>
      <p:sp>
        <p:nvSpPr>
          <p:cNvPr id="6" name="文本框 5">
            <a:extLst>
              <a:ext uri="{FF2B5EF4-FFF2-40B4-BE49-F238E27FC236}">
                <a16:creationId xmlns:a16="http://schemas.microsoft.com/office/drawing/2014/main" id="{EDACE129-BD56-31B1-FB21-3F601BD7698B}"/>
              </a:ext>
            </a:extLst>
          </p:cNvPr>
          <p:cNvSpPr txBox="1"/>
          <p:nvPr/>
        </p:nvSpPr>
        <p:spPr>
          <a:xfrm>
            <a:off x="4508004" y="1371740"/>
            <a:ext cx="6984274"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1941</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日红场阅兵</a:t>
            </a:r>
          </a:p>
        </p:txBody>
      </p:sp>
      <p:pic>
        <p:nvPicPr>
          <p:cNvPr id="15362" name="Picture 2">
            <a:extLst>
              <a:ext uri="{FF2B5EF4-FFF2-40B4-BE49-F238E27FC236}">
                <a16:creationId xmlns:a16="http://schemas.microsoft.com/office/drawing/2014/main" id="{21853B97-F179-4B74-82CF-F9469D5701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940" y="1941201"/>
            <a:ext cx="6741523" cy="4629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551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A3949-C233-69C5-C59E-44960582B786}"/>
              </a:ext>
            </a:extLst>
          </p:cNvPr>
          <p:cNvSpPr>
            <a:spLocks noGrp="1"/>
          </p:cNvSpPr>
          <p:nvPr>
            <p:ph type="title"/>
          </p:nvPr>
        </p:nvSpPr>
        <p:spPr>
          <a:xfrm>
            <a:off x="856856" y="-12502"/>
            <a:ext cx="10364451" cy="1596177"/>
          </a:xfrm>
        </p:spPr>
        <p:txBody>
          <a:bodyPr/>
          <a:lstStyle/>
          <a:p>
            <a:r>
              <a:rPr lang="zh-CN" altLang="en-US" dirty="0">
                <a:latin typeface="微软雅黑" panose="020B0503020204020204" pitchFamily="34" charset="-122"/>
                <a:ea typeface="微软雅黑" panose="020B0503020204020204" pitchFamily="34" charset="-122"/>
              </a:rPr>
              <a:t>与特殊意义事件产生联系</a:t>
            </a:r>
          </a:p>
        </p:txBody>
      </p:sp>
      <p:pic>
        <p:nvPicPr>
          <p:cNvPr id="14338" name="Picture 2">
            <a:extLst>
              <a:ext uri="{FF2B5EF4-FFF2-40B4-BE49-F238E27FC236}">
                <a16:creationId xmlns:a16="http://schemas.microsoft.com/office/drawing/2014/main" id="{58CC9B36-72ED-5D35-EAC1-AD720D463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5835" y="1898469"/>
            <a:ext cx="4504714" cy="455398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8A6629F1-010A-9FE0-01FE-CED16F8AD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854" y="1898469"/>
            <a:ext cx="4260865" cy="465946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DACE129-BD56-31B1-FB21-3F601BD7698B}"/>
              </a:ext>
            </a:extLst>
          </p:cNvPr>
          <p:cNvSpPr txBox="1"/>
          <p:nvPr/>
        </p:nvSpPr>
        <p:spPr>
          <a:xfrm>
            <a:off x="4508004" y="1371740"/>
            <a:ext cx="6984274"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1941</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日红场阅兵</a:t>
            </a:r>
          </a:p>
        </p:txBody>
      </p:sp>
    </p:spTree>
    <p:extLst>
      <p:ext uri="{BB962C8B-B14F-4D97-AF65-F5344CB8AC3E}">
        <p14:creationId xmlns:p14="http://schemas.microsoft.com/office/powerpoint/2010/main" val="3798403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A3949-C233-69C5-C59E-44960582B786}"/>
              </a:ext>
            </a:extLst>
          </p:cNvPr>
          <p:cNvSpPr>
            <a:spLocks noGrp="1"/>
          </p:cNvSpPr>
          <p:nvPr>
            <p:ph type="title"/>
          </p:nvPr>
        </p:nvSpPr>
        <p:spPr>
          <a:xfrm>
            <a:off x="856856" y="-12502"/>
            <a:ext cx="10364451" cy="1596177"/>
          </a:xfrm>
        </p:spPr>
        <p:txBody>
          <a:bodyPr/>
          <a:lstStyle/>
          <a:p>
            <a:r>
              <a:rPr lang="zh-CN" altLang="en-US" dirty="0">
                <a:latin typeface="微软雅黑" panose="020B0503020204020204" pitchFamily="34" charset="-122"/>
                <a:ea typeface="微软雅黑" panose="020B0503020204020204" pitchFamily="34" charset="-122"/>
              </a:rPr>
              <a:t>与特殊意义事件产生联系</a:t>
            </a:r>
          </a:p>
        </p:txBody>
      </p:sp>
      <p:sp>
        <p:nvSpPr>
          <p:cNvPr id="6" name="文本框 5">
            <a:extLst>
              <a:ext uri="{FF2B5EF4-FFF2-40B4-BE49-F238E27FC236}">
                <a16:creationId xmlns:a16="http://schemas.microsoft.com/office/drawing/2014/main" id="{EDACE129-BD56-31B1-FB21-3F601BD7698B}"/>
              </a:ext>
            </a:extLst>
          </p:cNvPr>
          <p:cNvSpPr txBox="1"/>
          <p:nvPr/>
        </p:nvSpPr>
        <p:spPr>
          <a:xfrm>
            <a:off x="4516881" y="1583675"/>
            <a:ext cx="6984274"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1945</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24</a:t>
            </a:r>
            <a:r>
              <a:rPr lang="zh-CN" altLang="en-US" dirty="0">
                <a:latin typeface="微软雅黑" panose="020B0503020204020204" pitchFamily="34" charset="-122"/>
                <a:ea typeface="微软雅黑" panose="020B0503020204020204" pitchFamily="34" charset="-122"/>
              </a:rPr>
              <a:t>日红场阅兵</a:t>
            </a:r>
          </a:p>
        </p:txBody>
      </p:sp>
      <p:pic>
        <p:nvPicPr>
          <p:cNvPr id="16386" name="Picture 2">
            <a:extLst>
              <a:ext uri="{FF2B5EF4-FFF2-40B4-BE49-F238E27FC236}">
                <a16:creationId xmlns:a16="http://schemas.microsoft.com/office/drawing/2014/main" id="{0D0617DA-544C-75E8-867D-6BD2FD5FE8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459" y="2366894"/>
            <a:ext cx="5576622" cy="358123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5338F506-70C5-4BA1-44B8-B2E0531FF122}"/>
              </a:ext>
            </a:extLst>
          </p:cNvPr>
          <p:cNvPicPr>
            <a:picLocks noChangeAspect="1"/>
          </p:cNvPicPr>
          <p:nvPr/>
        </p:nvPicPr>
        <p:blipFill>
          <a:blip r:embed="rId3"/>
          <a:stretch>
            <a:fillRect/>
          </a:stretch>
        </p:blipFill>
        <p:spPr>
          <a:xfrm>
            <a:off x="6367518" y="2366894"/>
            <a:ext cx="5004862" cy="3303514"/>
          </a:xfrm>
          <a:prstGeom prst="rect">
            <a:avLst/>
          </a:prstGeom>
        </p:spPr>
      </p:pic>
      <p:sp>
        <p:nvSpPr>
          <p:cNvPr id="9" name="文本框 8">
            <a:extLst>
              <a:ext uri="{FF2B5EF4-FFF2-40B4-BE49-F238E27FC236}">
                <a16:creationId xmlns:a16="http://schemas.microsoft.com/office/drawing/2014/main" id="{4D7AB6C9-B64B-75AA-851D-11A6B8959E5B}"/>
              </a:ext>
            </a:extLst>
          </p:cNvPr>
          <p:cNvSpPr txBox="1"/>
          <p:nvPr/>
        </p:nvSpPr>
        <p:spPr>
          <a:xfrm>
            <a:off x="7296987" y="5993986"/>
            <a:ext cx="698427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士兵将纳粹军旗抛到列宁墓前</a:t>
            </a:r>
          </a:p>
        </p:txBody>
      </p:sp>
    </p:spTree>
    <p:extLst>
      <p:ext uri="{BB962C8B-B14F-4D97-AF65-F5344CB8AC3E}">
        <p14:creationId xmlns:p14="http://schemas.microsoft.com/office/powerpoint/2010/main" val="1410184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A3949-C233-69C5-C59E-44960582B786}"/>
              </a:ext>
            </a:extLst>
          </p:cNvPr>
          <p:cNvSpPr>
            <a:spLocks noGrp="1"/>
          </p:cNvSpPr>
          <p:nvPr>
            <p:ph type="title"/>
          </p:nvPr>
        </p:nvSpPr>
        <p:spPr>
          <a:xfrm>
            <a:off x="856856" y="-12502"/>
            <a:ext cx="10364451" cy="1596177"/>
          </a:xfrm>
        </p:spPr>
        <p:txBody>
          <a:bodyPr/>
          <a:lstStyle/>
          <a:p>
            <a:r>
              <a:rPr lang="zh-CN" altLang="en-US" dirty="0">
                <a:latin typeface="微软雅黑" panose="020B0503020204020204" pitchFamily="34" charset="-122"/>
                <a:ea typeface="微软雅黑" panose="020B0503020204020204" pitchFamily="34" charset="-122"/>
              </a:rPr>
              <a:t>与特殊意义事件产生联系</a:t>
            </a:r>
          </a:p>
        </p:txBody>
      </p:sp>
      <p:sp>
        <p:nvSpPr>
          <p:cNvPr id="6" name="文本框 5">
            <a:extLst>
              <a:ext uri="{FF2B5EF4-FFF2-40B4-BE49-F238E27FC236}">
                <a16:creationId xmlns:a16="http://schemas.microsoft.com/office/drawing/2014/main" id="{EDACE129-BD56-31B1-FB21-3F601BD7698B}"/>
              </a:ext>
            </a:extLst>
          </p:cNvPr>
          <p:cNvSpPr txBox="1"/>
          <p:nvPr/>
        </p:nvSpPr>
        <p:spPr>
          <a:xfrm>
            <a:off x="4081453" y="1399009"/>
            <a:ext cx="6984274"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1991</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日 被迫取消阅兵</a:t>
            </a:r>
          </a:p>
        </p:txBody>
      </p:sp>
      <p:pic>
        <p:nvPicPr>
          <p:cNvPr id="5" name="图片 4">
            <a:extLst>
              <a:ext uri="{FF2B5EF4-FFF2-40B4-BE49-F238E27FC236}">
                <a16:creationId xmlns:a16="http://schemas.microsoft.com/office/drawing/2014/main" id="{4D555BE4-3E5A-CD39-4D8D-72F52308B222}"/>
              </a:ext>
            </a:extLst>
          </p:cNvPr>
          <p:cNvPicPr>
            <a:picLocks noChangeAspect="1"/>
          </p:cNvPicPr>
          <p:nvPr/>
        </p:nvPicPr>
        <p:blipFill>
          <a:blip r:embed="rId2"/>
          <a:stretch>
            <a:fillRect/>
          </a:stretch>
        </p:blipFill>
        <p:spPr>
          <a:xfrm>
            <a:off x="2173749" y="1953007"/>
            <a:ext cx="6885714" cy="4666667"/>
          </a:xfrm>
          <a:prstGeom prst="rect">
            <a:avLst/>
          </a:prstGeom>
        </p:spPr>
      </p:pic>
    </p:spTree>
    <p:extLst>
      <p:ext uri="{BB962C8B-B14F-4D97-AF65-F5344CB8AC3E}">
        <p14:creationId xmlns:p14="http://schemas.microsoft.com/office/powerpoint/2010/main" val="3697153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A3949-C233-69C5-C59E-44960582B786}"/>
              </a:ext>
            </a:extLst>
          </p:cNvPr>
          <p:cNvSpPr>
            <a:spLocks noGrp="1"/>
          </p:cNvSpPr>
          <p:nvPr>
            <p:ph type="title"/>
          </p:nvPr>
        </p:nvSpPr>
        <p:spPr>
          <a:xfrm>
            <a:off x="856856" y="-12502"/>
            <a:ext cx="10364451" cy="1596177"/>
          </a:xfrm>
        </p:spPr>
        <p:txBody>
          <a:bodyPr/>
          <a:lstStyle/>
          <a:p>
            <a:r>
              <a:rPr lang="zh-CN" altLang="en-US" dirty="0">
                <a:latin typeface="微软雅黑" panose="020B0503020204020204" pitchFamily="34" charset="-122"/>
                <a:ea typeface="微软雅黑" panose="020B0503020204020204" pitchFamily="34" charset="-122"/>
              </a:rPr>
              <a:t>与特殊意义事件产生联系</a:t>
            </a:r>
          </a:p>
        </p:txBody>
      </p:sp>
      <p:sp>
        <p:nvSpPr>
          <p:cNvPr id="6" name="文本框 5">
            <a:extLst>
              <a:ext uri="{FF2B5EF4-FFF2-40B4-BE49-F238E27FC236}">
                <a16:creationId xmlns:a16="http://schemas.microsoft.com/office/drawing/2014/main" id="{EDACE129-BD56-31B1-FB21-3F601BD7698B}"/>
              </a:ext>
            </a:extLst>
          </p:cNvPr>
          <p:cNvSpPr txBox="1"/>
          <p:nvPr/>
        </p:nvSpPr>
        <p:spPr>
          <a:xfrm>
            <a:off x="3402184" y="1701384"/>
            <a:ext cx="6984274"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2005</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日 纪念卫国战争胜利</a:t>
            </a:r>
            <a:r>
              <a:rPr lang="en-US" altLang="zh-CN" dirty="0">
                <a:latin typeface="微软雅黑" panose="020B0503020204020204" pitchFamily="34" charset="-122"/>
                <a:ea typeface="微软雅黑" panose="020B0503020204020204" pitchFamily="34" charset="-122"/>
              </a:rPr>
              <a:t>60</a:t>
            </a:r>
            <a:r>
              <a:rPr lang="zh-CN" altLang="en-US" dirty="0">
                <a:latin typeface="微软雅黑" panose="020B0503020204020204" pitchFamily="34" charset="-122"/>
                <a:ea typeface="微软雅黑" panose="020B0503020204020204" pitchFamily="34" charset="-122"/>
              </a:rPr>
              <a:t>周年阅兵</a:t>
            </a:r>
          </a:p>
        </p:txBody>
      </p:sp>
      <p:pic>
        <p:nvPicPr>
          <p:cNvPr id="8" name="图片 7">
            <a:extLst>
              <a:ext uri="{FF2B5EF4-FFF2-40B4-BE49-F238E27FC236}">
                <a16:creationId xmlns:a16="http://schemas.microsoft.com/office/drawing/2014/main" id="{996B6611-2FF4-94E7-0A4A-62F3DC73010F}"/>
              </a:ext>
            </a:extLst>
          </p:cNvPr>
          <p:cNvPicPr>
            <a:picLocks noChangeAspect="1"/>
          </p:cNvPicPr>
          <p:nvPr/>
        </p:nvPicPr>
        <p:blipFill>
          <a:blip r:embed="rId2"/>
          <a:stretch>
            <a:fillRect/>
          </a:stretch>
        </p:blipFill>
        <p:spPr>
          <a:xfrm>
            <a:off x="704062" y="2557757"/>
            <a:ext cx="4867814" cy="3834002"/>
          </a:xfrm>
          <a:prstGeom prst="rect">
            <a:avLst/>
          </a:prstGeom>
        </p:spPr>
      </p:pic>
      <p:pic>
        <p:nvPicPr>
          <p:cNvPr id="10" name="图片 9">
            <a:extLst>
              <a:ext uri="{FF2B5EF4-FFF2-40B4-BE49-F238E27FC236}">
                <a16:creationId xmlns:a16="http://schemas.microsoft.com/office/drawing/2014/main" id="{69DE3154-1C6F-B93F-92F3-C7464728F0A0}"/>
              </a:ext>
            </a:extLst>
          </p:cNvPr>
          <p:cNvPicPr>
            <a:picLocks noChangeAspect="1"/>
          </p:cNvPicPr>
          <p:nvPr/>
        </p:nvPicPr>
        <p:blipFill>
          <a:blip r:embed="rId3"/>
          <a:stretch>
            <a:fillRect/>
          </a:stretch>
        </p:blipFill>
        <p:spPr>
          <a:xfrm>
            <a:off x="6412843" y="2557757"/>
            <a:ext cx="4808464" cy="3788281"/>
          </a:xfrm>
          <a:prstGeom prst="rect">
            <a:avLst/>
          </a:prstGeom>
        </p:spPr>
      </p:pic>
    </p:spTree>
    <p:extLst>
      <p:ext uri="{BB962C8B-B14F-4D97-AF65-F5344CB8AC3E}">
        <p14:creationId xmlns:p14="http://schemas.microsoft.com/office/powerpoint/2010/main" val="762184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CA0562ED-3F21-7B31-C7D2-49B863FCDB29}"/>
              </a:ext>
            </a:extLst>
          </p:cNvPr>
          <p:cNvSpPr/>
          <p:nvPr/>
        </p:nvSpPr>
        <p:spPr>
          <a:xfrm>
            <a:off x="1663337" y="1428206"/>
            <a:ext cx="3091543" cy="13149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31C75EC-5661-267B-A37F-31578A6CFC1D}"/>
              </a:ext>
            </a:extLst>
          </p:cNvPr>
          <p:cNvSpPr txBox="1"/>
          <p:nvPr/>
        </p:nvSpPr>
        <p:spPr>
          <a:xfrm>
            <a:off x="2612571" y="1731760"/>
            <a:ext cx="2142309" cy="707886"/>
          </a:xfrm>
          <a:prstGeom prst="rect">
            <a:avLst/>
          </a:prstGeom>
          <a:noFill/>
        </p:spPr>
        <p:txBody>
          <a:bodyPr wrap="square" rtlCol="0">
            <a:spAutoFit/>
          </a:bodyPr>
          <a:lstStyle/>
          <a:p>
            <a:r>
              <a:rPr lang="zh-CN" altLang="en-US" sz="4000" dirty="0"/>
              <a:t>艺术</a:t>
            </a:r>
          </a:p>
        </p:txBody>
      </p:sp>
      <p:sp>
        <p:nvSpPr>
          <p:cNvPr id="8" name="椭圆 7">
            <a:extLst>
              <a:ext uri="{FF2B5EF4-FFF2-40B4-BE49-F238E27FC236}">
                <a16:creationId xmlns:a16="http://schemas.microsoft.com/office/drawing/2014/main" id="{FDD1F7E3-CB2E-EBD1-89C3-A2DDDBF2650E}"/>
              </a:ext>
            </a:extLst>
          </p:cNvPr>
          <p:cNvSpPr/>
          <p:nvPr/>
        </p:nvSpPr>
        <p:spPr>
          <a:xfrm>
            <a:off x="6596743" y="1428206"/>
            <a:ext cx="3091543" cy="131499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91403FCE-2759-DBCC-5D57-838E21677D2C}"/>
              </a:ext>
            </a:extLst>
          </p:cNvPr>
          <p:cNvSpPr txBox="1"/>
          <p:nvPr/>
        </p:nvSpPr>
        <p:spPr>
          <a:xfrm>
            <a:off x="7437120" y="1731760"/>
            <a:ext cx="2142309" cy="707886"/>
          </a:xfrm>
          <a:prstGeom prst="rect">
            <a:avLst/>
          </a:prstGeom>
          <a:noFill/>
        </p:spPr>
        <p:txBody>
          <a:bodyPr wrap="square" rtlCol="0">
            <a:spAutoFit/>
          </a:bodyPr>
          <a:lstStyle/>
          <a:p>
            <a:r>
              <a:rPr lang="zh-CN" altLang="en-US" sz="4000" dirty="0"/>
              <a:t>文化</a:t>
            </a:r>
          </a:p>
        </p:txBody>
      </p:sp>
      <p:sp>
        <p:nvSpPr>
          <p:cNvPr id="11" name="椭圆 10">
            <a:extLst>
              <a:ext uri="{FF2B5EF4-FFF2-40B4-BE49-F238E27FC236}">
                <a16:creationId xmlns:a16="http://schemas.microsoft.com/office/drawing/2014/main" id="{92771F38-6067-F9D3-BADC-E6B92100F369}"/>
              </a:ext>
            </a:extLst>
          </p:cNvPr>
          <p:cNvSpPr/>
          <p:nvPr/>
        </p:nvSpPr>
        <p:spPr>
          <a:xfrm>
            <a:off x="1598023" y="4408401"/>
            <a:ext cx="3091543" cy="1314994"/>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E301CF02-A5E2-244D-1322-192FEA5DA02D}"/>
              </a:ext>
            </a:extLst>
          </p:cNvPr>
          <p:cNvSpPr txBox="1"/>
          <p:nvPr/>
        </p:nvSpPr>
        <p:spPr>
          <a:xfrm>
            <a:off x="2547257" y="4711955"/>
            <a:ext cx="2142309" cy="707886"/>
          </a:xfrm>
          <a:prstGeom prst="rect">
            <a:avLst/>
          </a:prstGeom>
          <a:noFill/>
        </p:spPr>
        <p:txBody>
          <a:bodyPr wrap="square" rtlCol="0">
            <a:spAutoFit/>
          </a:bodyPr>
          <a:lstStyle/>
          <a:p>
            <a:r>
              <a:rPr lang="zh-CN" altLang="en-US" sz="4000" dirty="0"/>
              <a:t>政治</a:t>
            </a:r>
          </a:p>
        </p:txBody>
      </p:sp>
      <p:sp>
        <p:nvSpPr>
          <p:cNvPr id="13" name="椭圆 12">
            <a:extLst>
              <a:ext uri="{FF2B5EF4-FFF2-40B4-BE49-F238E27FC236}">
                <a16:creationId xmlns:a16="http://schemas.microsoft.com/office/drawing/2014/main" id="{93C1D6C7-8176-37D8-ED73-349DCBAC0851}"/>
              </a:ext>
            </a:extLst>
          </p:cNvPr>
          <p:cNvSpPr/>
          <p:nvPr/>
        </p:nvSpPr>
        <p:spPr>
          <a:xfrm>
            <a:off x="6596743" y="4398447"/>
            <a:ext cx="3091543" cy="131499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20979A1-D614-B3F6-E5EF-951BEFD4982B}"/>
              </a:ext>
            </a:extLst>
          </p:cNvPr>
          <p:cNvSpPr txBox="1"/>
          <p:nvPr/>
        </p:nvSpPr>
        <p:spPr>
          <a:xfrm>
            <a:off x="7545977" y="4702001"/>
            <a:ext cx="2142309" cy="707886"/>
          </a:xfrm>
          <a:prstGeom prst="rect">
            <a:avLst/>
          </a:prstGeom>
          <a:noFill/>
        </p:spPr>
        <p:txBody>
          <a:bodyPr wrap="square" rtlCol="0">
            <a:spAutoFit/>
          </a:bodyPr>
          <a:lstStyle/>
          <a:p>
            <a:r>
              <a:rPr lang="zh-CN" altLang="en-US" sz="4000" dirty="0"/>
              <a:t>历史</a:t>
            </a:r>
          </a:p>
        </p:txBody>
      </p:sp>
    </p:spTree>
    <p:extLst>
      <p:ext uri="{BB962C8B-B14F-4D97-AF65-F5344CB8AC3E}">
        <p14:creationId xmlns:p14="http://schemas.microsoft.com/office/powerpoint/2010/main" val="2374047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BFA616-FB92-D825-F9FA-9370DBD353A4}"/>
              </a:ext>
            </a:extLst>
          </p:cNvPr>
          <p:cNvSpPr>
            <a:spLocks noGrp="1"/>
          </p:cNvSpPr>
          <p:nvPr>
            <p:ph type="title"/>
          </p:nvPr>
        </p:nvSpPr>
        <p:spPr>
          <a:xfrm>
            <a:off x="913774" y="2630911"/>
            <a:ext cx="10364451" cy="1596177"/>
          </a:xfrm>
        </p:spPr>
        <p:txBody>
          <a:bodyPr>
            <a:normAutofit/>
          </a:bodyPr>
          <a:lstStyle/>
          <a:p>
            <a:r>
              <a:rPr lang="zh-CN" altLang="en-US" sz="6000" dirty="0"/>
              <a:t>谢谢观看！</a:t>
            </a:r>
          </a:p>
        </p:txBody>
      </p:sp>
    </p:spTree>
    <p:extLst>
      <p:ext uri="{BB962C8B-B14F-4D97-AF65-F5344CB8AC3E}">
        <p14:creationId xmlns:p14="http://schemas.microsoft.com/office/powerpoint/2010/main" val="2420839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D600413-97AB-E342-D2DF-8A8DBEBE38DE}"/>
              </a:ext>
            </a:extLst>
          </p:cNvPr>
          <p:cNvSpPr>
            <a:spLocks noGrp="1"/>
          </p:cNvSpPr>
          <p:nvPr>
            <p:ph type="title"/>
          </p:nvPr>
        </p:nvSpPr>
        <p:spPr>
          <a:xfrm>
            <a:off x="874851" y="115597"/>
            <a:ext cx="10364451" cy="1488957"/>
          </a:xfrm>
        </p:spPr>
        <p:txBody>
          <a:bodyPr/>
          <a:lstStyle/>
          <a:p>
            <a:r>
              <a:rPr lang="zh-CN" altLang="en-US" i="0" dirty="0">
                <a:solidFill>
                  <a:srgbClr val="333333"/>
                </a:solidFill>
                <a:effectLst/>
                <a:latin typeface="微软雅黑" panose="020B0503020204020204" pitchFamily="34" charset="-122"/>
                <a:ea typeface="微软雅黑" panose="020B0503020204020204" pitchFamily="34" charset="-122"/>
              </a:rPr>
              <a:t>影响力巨大</a:t>
            </a:r>
            <a:endParaRPr lang="zh-CN" altLang="en-US" dirty="0">
              <a:latin typeface="微软雅黑" panose="020B0503020204020204" pitchFamily="34" charset="-122"/>
              <a:ea typeface="微软雅黑" panose="020B0503020204020204" pitchFamily="34" charset="-122"/>
            </a:endParaRPr>
          </a:p>
        </p:txBody>
      </p:sp>
      <p:sp>
        <p:nvSpPr>
          <p:cNvPr id="5" name="内容占位符 4">
            <a:extLst>
              <a:ext uri="{FF2B5EF4-FFF2-40B4-BE49-F238E27FC236}">
                <a16:creationId xmlns:a16="http://schemas.microsoft.com/office/drawing/2014/main" id="{5DE02D72-9B75-AE6A-EA72-5B8C39280910}"/>
              </a:ext>
            </a:extLst>
          </p:cNvPr>
          <p:cNvSpPr>
            <a:spLocks noGrp="1"/>
          </p:cNvSpPr>
          <p:nvPr>
            <p:ph sz="quarter" idx="13"/>
          </p:nvPr>
        </p:nvSpPr>
        <p:spPr>
          <a:xfrm>
            <a:off x="107782" y="1436056"/>
            <a:ext cx="12084218" cy="3985888"/>
          </a:xfrm>
        </p:spPr>
        <p:txBody>
          <a:bodyPr/>
          <a:lstStyle/>
          <a:p>
            <a:r>
              <a:rPr lang="zh-CN" altLang="en-US" b="1" dirty="0">
                <a:solidFill>
                  <a:srgbClr val="333333"/>
                </a:solidFill>
                <a:latin typeface="Helvetica Neue"/>
              </a:rPr>
              <a:t>在一段时间内或在世界某一文化领域内，就建筑或技术、艺术、城市规划或景观设计的发展，展示人类价值观的重要更替</a:t>
            </a:r>
            <a:endParaRPr lang="en-US" altLang="zh-CN" b="1" dirty="0">
              <a:solidFill>
                <a:srgbClr val="333333"/>
              </a:solidFill>
              <a:latin typeface="Helvetica Neue"/>
            </a:endParaRPr>
          </a:p>
          <a:p>
            <a:r>
              <a:rPr lang="zh-CN" altLang="en-US" dirty="0">
                <a:solidFill>
                  <a:srgbClr val="333333"/>
                </a:solidFill>
                <a:latin typeface="Helvetica Neue"/>
              </a:rPr>
              <a:t>例：比萨大教堂广场                                                                    明治工业革命遗迹</a:t>
            </a:r>
          </a:p>
          <a:p>
            <a:endParaRPr lang="en-US" altLang="zh-CN" dirty="0">
              <a:solidFill>
                <a:srgbClr val="333333"/>
              </a:solidFill>
              <a:latin typeface="Helvetica Neue"/>
            </a:endParaRPr>
          </a:p>
          <a:p>
            <a:pPr marL="0" indent="0">
              <a:buNone/>
            </a:pPr>
            <a:endParaRPr lang="zh-CN" altLang="en-US" dirty="0"/>
          </a:p>
        </p:txBody>
      </p:sp>
      <p:pic>
        <p:nvPicPr>
          <p:cNvPr id="3" name="图片 2">
            <a:extLst>
              <a:ext uri="{FF2B5EF4-FFF2-40B4-BE49-F238E27FC236}">
                <a16:creationId xmlns:a16="http://schemas.microsoft.com/office/drawing/2014/main" id="{1338E240-750B-77D9-9A2F-F9C078C311EF}"/>
              </a:ext>
            </a:extLst>
          </p:cNvPr>
          <p:cNvPicPr>
            <a:picLocks noChangeAspect="1"/>
          </p:cNvPicPr>
          <p:nvPr/>
        </p:nvPicPr>
        <p:blipFill>
          <a:blip r:embed="rId2"/>
          <a:stretch>
            <a:fillRect/>
          </a:stretch>
        </p:blipFill>
        <p:spPr>
          <a:xfrm>
            <a:off x="433686" y="3002317"/>
            <a:ext cx="5192052" cy="3437706"/>
          </a:xfrm>
          <a:prstGeom prst="rect">
            <a:avLst/>
          </a:prstGeom>
        </p:spPr>
      </p:pic>
      <p:pic>
        <p:nvPicPr>
          <p:cNvPr id="6146" name="Picture 2">
            <a:extLst>
              <a:ext uri="{FF2B5EF4-FFF2-40B4-BE49-F238E27FC236}">
                <a16:creationId xmlns:a16="http://schemas.microsoft.com/office/drawing/2014/main" id="{5E91EFEC-49BF-8F1E-B68F-693138E20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3721" y="2775563"/>
            <a:ext cx="2709182" cy="379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545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D600413-97AB-E342-D2DF-8A8DBEBE38DE}"/>
              </a:ext>
            </a:extLst>
          </p:cNvPr>
          <p:cNvSpPr>
            <a:spLocks noGrp="1"/>
          </p:cNvSpPr>
          <p:nvPr>
            <p:ph type="title"/>
          </p:nvPr>
        </p:nvSpPr>
        <p:spPr>
          <a:xfrm>
            <a:off x="874851" y="115597"/>
            <a:ext cx="10364451" cy="1488957"/>
          </a:xfrm>
        </p:spPr>
        <p:txBody>
          <a:bodyPr/>
          <a:lstStyle/>
          <a:p>
            <a:r>
              <a:rPr lang="zh-CN" altLang="en-US" i="0" dirty="0">
                <a:solidFill>
                  <a:srgbClr val="333333"/>
                </a:solidFill>
                <a:effectLst/>
                <a:latin typeface="微软雅黑" panose="020B0503020204020204" pitchFamily="34" charset="-122"/>
                <a:ea typeface="微软雅黑" panose="020B0503020204020204" pitchFamily="34" charset="-122"/>
              </a:rPr>
              <a:t>特殊的见证</a:t>
            </a:r>
            <a:endParaRPr lang="zh-CN" altLang="en-US" dirty="0">
              <a:latin typeface="微软雅黑" panose="020B0503020204020204" pitchFamily="34" charset="-122"/>
              <a:ea typeface="微软雅黑" panose="020B0503020204020204" pitchFamily="34" charset="-122"/>
            </a:endParaRPr>
          </a:p>
        </p:txBody>
      </p:sp>
      <p:sp>
        <p:nvSpPr>
          <p:cNvPr id="5" name="内容占位符 4">
            <a:extLst>
              <a:ext uri="{FF2B5EF4-FFF2-40B4-BE49-F238E27FC236}">
                <a16:creationId xmlns:a16="http://schemas.microsoft.com/office/drawing/2014/main" id="{5DE02D72-9B75-AE6A-EA72-5B8C39280910}"/>
              </a:ext>
            </a:extLst>
          </p:cNvPr>
          <p:cNvSpPr>
            <a:spLocks noGrp="1"/>
          </p:cNvSpPr>
          <p:nvPr>
            <p:ph sz="quarter" idx="13"/>
          </p:nvPr>
        </p:nvSpPr>
        <p:spPr>
          <a:xfrm>
            <a:off x="836555" y="1307567"/>
            <a:ext cx="11095350" cy="4244584"/>
          </a:xfrm>
        </p:spPr>
        <p:txBody>
          <a:bodyPr/>
          <a:lstStyle/>
          <a:p>
            <a:r>
              <a:rPr lang="zh-CN" altLang="en-US" b="1" i="0" dirty="0">
                <a:solidFill>
                  <a:srgbClr val="333333"/>
                </a:solidFill>
                <a:effectLst/>
                <a:latin typeface="Helvetica Neue"/>
              </a:rPr>
              <a:t>能为一种已消逝的文明或文化传统提供一种独特的至少是特殊的见证</a:t>
            </a:r>
            <a:endParaRPr lang="en-US" altLang="zh-CN" b="1" i="0" dirty="0">
              <a:solidFill>
                <a:srgbClr val="333333"/>
              </a:solidFill>
              <a:effectLst/>
              <a:latin typeface="Helvetica Neue"/>
            </a:endParaRPr>
          </a:p>
          <a:p>
            <a:r>
              <a:rPr lang="zh-CN" altLang="en-US" dirty="0">
                <a:solidFill>
                  <a:srgbClr val="333333"/>
                </a:solidFill>
                <a:latin typeface="Helvetica Neue"/>
              </a:rPr>
              <a:t>例：古埃及金字塔                                                      古巴比伦遗址</a:t>
            </a:r>
            <a:endParaRPr lang="zh-CN" altLang="en-US" dirty="0"/>
          </a:p>
        </p:txBody>
      </p:sp>
      <p:pic>
        <p:nvPicPr>
          <p:cNvPr id="3074" name="Picture 2">
            <a:extLst>
              <a:ext uri="{FF2B5EF4-FFF2-40B4-BE49-F238E27FC236}">
                <a16:creationId xmlns:a16="http://schemas.microsoft.com/office/drawing/2014/main" id="{A3968A8A-A83F-3E20-3EA8-F8D1A465D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169" y="3154680"/>
            <a:ext cx="5247703" cy="317277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F1476B5-1E34-6A97-06A7-0457B3B9B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2759" y="2762943"/>
            <a:ext cx="4752686" cy="3564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652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D600413-97AB-E342-D2DF-8A8DBEBE38DE}"/>
              </a:ext>
            </a:extLst>
          </p:cNvPr>
          <p:cNvSpPr>
            <a:spLocks noGrp="1"/>
          </p:cNvSpPr>
          <p:nvPr>
            <p:ph type="title"/>
          </p:nvPr>
        </p:nvSpPr>
        <p:spPr>
          <a:xfrm>
            <a:off x="874851" y="115597"/>
            <a:ext cx="10364451" cy="1488957"/>
          </a:xfrm>
        </p:spPr>
        <p:txBody>
          <a:bodyPr/>
          <a:lstStyle/>
          <a:p>
            <a:r>
              <a:rPr lang="zh-CN" altLang="en-US" i="0" dirty="0">
                <a:solidFill>
                  <a:srgbClr val="333333"/>
                </a:solidFill>
                <a:effectLst/>
                <a:latin typeface="微软雅黑" panose="020B0503020204020204" pitchFamily="34" charset="-122"/>
                <a:ea typeface="微软雅黑" panose="020B0503020204020204" pitchFamily="34" charset="-122"/>
              </a:rPr>
              <a:t>建筑或景观的杰出范例</a:t>
            </a:r>
            <a:endParaRPr lang="zh-CN" altLang="en-US" dirty="0">
              <a:latin typeface="微软雅黑" panose="020B0503020204020204" pitchFamily="34" charset="-122"/>
              <a:ea typeface="微软雅黑" panose="020B0503020204020204" pitchFamily="34" charset="-122"/>
            </a:endParaRPr>
          </a:p>
        </p:txBody>
      </p:sp>
      <p:sp>
        <p:nvSpPr>
          <p:cNvPr id="5" name="内容占位符 4">
            <a:extLst>
              <a:ext uri="{FF2B5EF4-FFF2-40B4-BE49-F238E27FC236}">
                <a16:creationId xmlns:a16="http://schemas.microsoft.com/office/drawing/2014/main" id="{5DE02D72-9B75-AE6A-EA72-5B8C39280910}"/>
              </a:ext>
            </a:extLst>
          </p:cNvPr>
          <p:cNvSpPr>
            <a:spLocks noGrp="1"/>
          </p:cNvSpPr>
          <p:nvPr>
            <p:ph sz="quarter" idx="13"/>
          </p:nvPr>
        </p:nvSpPr>
        <p:spPr>
          <a:xfrm>
            <a:off x="836555" y="1307567"/>
            <a:ext cx="11095350" cy="4244584"/>
          </a:xfrm>
        </p:spPr>
        <p:txBody>
          <a:bodyPr/>
          <a:lstStyle/>
          <a:p>
            <a:r>
              <a:rPr lang="zh-CN" altLang="en-US" b="1" i="0" dirty="0">
                <a:solidFill>
                  <a:srgbClr val="333333"/>
                </a:solidFill>
                <a:effectLst/>
                <a:latin typeface="Helvetica Neue"/>
              </a:rPr>
              <a:t>是它可以作为人类一个历史上一个重要阶段，它的一个典型的一个代表性建筑，能够反映这个时代，是这个时代的建筑或者景观的杰出范例。</a:t>
            </a:r>
            <a:endParaRPr lang="en-US" altLang="zh-CN" b="1" i="0" dirty="0">
              <a:solidFill>
                <a:srgbClr val="333333"/>
              </a:solidFill>
              <a:effectLst/>
              <a:latin typeface="Helvetica Neue"/>
            </a:endParaRPr>
          </a:p>
          <a:p>
            <a:r>
              <a:rPr lang="zh-CN" altLang="en-US" dirty="0">
                <a:solidFill>
                  <a:srgbClr val="333333"/>
                </a:solidFill>
                <a:latin typeface="Helvetica Neue"/>
              </a:rPr>
              <a:t>例：故宫                                                                                莫斯科红场</a:t>
            </a:r>
            <a:endParaRPr lang="en-US" altLang="zh-CN" dirty="0">
              <a:solidFill>
                <a:srgbClr val="333333"/>
              </a:solidFill>
              <a:latin typeface="Helvetica Neue"/>
            </a:endParaRPr>
          </a:p>
          <a:p>
            <a:pPr marL="0" indent="0">
              <a:buNone/>
            </a:pPr>
            <a:endParaRPr lang="zh-CN" altLang="en-US" dirty="0"/>
          </a:p>
        </p:txBody>
      </p:sp>
      <p:pic>
        <p:nvPicPr>
          <p:cNvPr id="4098" name="Picture 2">
            <a:extLst>
              <a:ext uri="{FF2B5EF4-FFF2-40B4-BE49-F238E27FC236}">
                <a16:creationId xmlns:a16="http://schemas.microsoft.com/office/drawing/2014/main" id="{1EC9EA3E-6D97-84E9-3905-18B7CFBEF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015" y="2990088"/>
            <a:ext cx="5947441" cy="330981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82A3F05-61E0-6D90-B505-B8A826827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3996" y="2990088"/>
            <a:ext cx="4876800" cy="325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710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D600413-97AB-E342-D2DF-8A8DBEBE38DE}"/>
              </a:ext>
            </a:extLst>
          </p:cNvPr>
          <p:cNvSpPr>
            <a:spLocks noGrp="1"/>
          </p:cNvSpPr>
          <p:nvPr>
            <p:ph type="title"/>
          </p:nvPr>
        </p:nvSpPr>
        <p:spPr>
          <a:xfrm>
            <a:off x="874851" y="115597"/>
            <a:ext cx="10364451" cy="1488957"/>
          </a:xfrm>
        </p:spPr>
        <p:txBody>
          <a:bodyPr/>
          <a:lstStyle/>
          <a:p>
            <a:r>
              <a:rPr lang="zh-CN" altLang="en-US" i="0" dirty="0">
                <a:solidFill>
                  <a:srgbClr val="333333"/>
                </a:solidFill>
                <a:effectLst/>
                <a:latin typeface="微软雅黑" panose="020B0503020204020204" pitchFamily="34" charset="-122"/>
                <a:ea typeface="微软雅黑" panose="020B0503020204020204" pitchFamily="34" charset="-122"/>
              </a:rPr>
              <a:t>反映人文的杰出范例</a:t>
            </a:r>
            <a:endParaRPr lang="zh-CN" altLang="en-US" dirty="0">
              <a:latin typeface="微软雅黑" panose="020B0503020204020204" pitchFamily="34" charset="-122"/>
              <a:ea typeface="微软雅黑" panose="020B0503020204020204" pitchFamily="34" charset="-122"/>
            </a:endParaRPr>
          </a:p>
        </p:txBody>
      </p:sp>
      <p:sp>
        <p:nvSpPr>
          <p:cNvPr id="5" name="内容占位符 4">
            <a:extLst>
              <a:ext uri="{FF2B5EF4-FFF2-40B4-BE49-F238E27FC236}">
                <a16:creationId xmlns:a16="http://schemas.microsoft.com/office/drawing/2014/main" id="{5DE02D72-9B75-AE6A-EA72-5B8C39280910}"/>
              </a:ext>
            </a:extLst>
          </p:cNvPr>
          <p:cNvSpPr>
            <a:spLocks noGrp="1"/>
          </p:cNvSpPr>
          <p:nvPr>
            <p:ph sz="quarter" idx="13"/>
          </p:nvPr>
        </p:nvSpPr>
        <p:spPr>
          <a:xfrm>
            <a:off x="836555" y="1307567"/>
            <a:ext cx="11095350" cy="4244584"/>
          </a:xfrm>
        </p:spPr>
        <p:txBody>
          <a:bodyPr/>
          <a:lstStyle/>
          <a:p>
            <a:r>
              <a:rPr lang="zh-CN" altLang="en-US" b="1" i="0" dirty="0">
                <a:solidFill>
                  <a:srgbClr val="333333"/>
                </a:solidFill>
                <a:effectLst/>
                <a:latin typeface="Helvetica Neue"/>
              </a:rPr>
              <a:t>是我们所面对的遗产它可以作为人类传统的寄居地和怎么样使用土地，人类怎么样居住这样的一个杰出范例。特别是它可能反映了一种或者几种文化。而这种文化又在一个人类的历史发展过程当中现在变得非常容易受到损害。</a:t>
            </a:r>
            <a:endParaRPr lang="en-US" altLang="zh-CN" b="1" dirty="0">
              <a:solidFill>
                <a:srgbClr val="333333"/>
              </a:solidFill>
              <a:latin typeface="Helvetica Neue"/>
            </a:endParaRPr>
          </a:p>
          <a:p>
            <a:r>
              <a:rPr lang="zh-CN" altLang="en-US" dirty="0">
                <a:solidFill>
                  <a:srgbClr val="333333"/>
                </a:solidFill>
                <a:latin typeface="Helvetica Neue"/>
              </a:rPr>
              <a:t>例：福建土楼                                                                             威尼斯水城</a:t>
            </a:r>
            <a:endParaRPr lang="en-US" altLang="zh-CN" dirty="0">
              <a:solidFill>
                <a:srgbClr val="333333"/>
              </a:solidFill>
              <a:latin typeface="Helvetica Neue"/>
            </a:endParaRPr>
          </a:p>
          <a:p>
            <a:endParaRPr lang="en-US" altLang="zh-CN" dirty="0">
              <a:solidFill>
                <a:srgbClr val="333333"/>
              </a:solidFill>
              <a:latin typeface="Helvetica Neue"/>
            </a:endParaRPr>
          </a:p>
          <a:p>
            <a:pPr marL="0" indent="0">
              <a:buNone/>
            </a:pPr>
            <a:endParaRPr lang="zh-CN" altLang="en-US" dirty="0"/>
          </a:p>
        </p:txBody>
      </p:sp>
      <p:pic>
        <p:nvPicPr>
          <p:cNvPr id="5122" name="Picture 2">
            <a:extLst>
              <a:ext uri="{FF2B5EF4-FFF2-40B4-BE49-F238E27FC236}">
                <a16:creationId xmlns:a16="http://schemas.microsoft.com/office/drawing/2014/main" id="{C8C5ECFB-1DF9-D303-073F-FEE7AB383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851" y="3234119"/>
            <a:ext cx="4506203" cy="300875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09536CB-C192-A013-0B30-16FCFE26DB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4525" y="3103885"/>
            <a:ext cx="4598860" cy="3269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884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D600413-97AB-E342-D2DF-8A8DBEBE38DE}"/>
              </a:ext>
            </a:extLst>
          </p:cNvPr>
          <p:cNvSpPr>
            <a:spLocks noGrp="1"/>
          </p:cNvSpPr>
          <p:nvPr>
            <p:ph type="title"/>
          </p:nvPr>
        </p:nvSpPr>
        <p:spPr>
          <a:xfrm>
            <a:off x="874851" y="115597"/>
            <a:ext cx="10364451" cy="2167329"/>
          </a:xfrm>
        </p:spPr>
        <p:txBody>
          <a:bodyPr/>
          <a:lstStyle/>
          <a:p>
            <a:r>
              <a:rPr lang="zh-CN" altLang="en-US" dirty="0">
                <a:solidFill>
                  <a:srgbClr val="333333"/>
                </a:solidFill>
                <a:latin typeface="微软雅黑" panose="020B0503020204020204" pitchFamily="34" charset="-122"/>
                <a:ea typeface="微软雅黑" panose="020B0503020204020204" pitchFamily="34" charset="-122"/>
              </a:rPr>
              <a:t>与特殊意义事件或传统思想、信仰、文学艺术品</a:t>
            </a:r>
            <a:br>
              <a:rPr lang="en-US" altLang="zh-CN" dirty="0">
                <a:solidFill>
                  <a:srgbClr val="333333"/>
                </a:solidFill>
                <a:latin typeface="微软雅黑" panose="020B0503020204020204" pitchFamily="34" charset="-122"/>
                <a:ea typeface="微软雅黑" panose="020B0503020204020204" pitchFamily="34" charset="-122"/>
              </a:rPr>
            </a:br>
            <a:r>
              <a:rPr lang="zh-CN" altLang="en-US" dirty="0">
                <a:solidFill>
                  <a:srgbClr val="333333"/>
                </a:solidFill>
                <a:latin typeface="微软雅黑" panose="020B0503020204020204" pitchFamily="34" charset="-122"/>
                <a:ea typeface="微软雅黑" panose="020B0503020204020204" pitchFamily="34" charset="-122"/>
              </a:rPr>
              <a:t>产生实际联系</a:t>
            </a:r>
          </a:p>
        </p:txBody>
      </p:sp>
      <p:sp>
        <p:nvSpPr>
          <p:cNvPr id="5" name="内容占位符 4">
            <a:extLst>
              <a:ext uri="{FF2B5EF4-FFF2-40B4-BE49-F238E27FC236}">
                <a16:creationId xmlns:a16="http://schemas.microsoft.com/office/drawing/2014/main" id="{5DE02D72-9B75-AE6A-EA72-5B8C39280910}"/>
              </a:ext>
            </a:extLst>
          </p:cNvPr>
          <p:cNvSpPr>
            <a:spLocks noGrp="1"/>
          </p:cNvSpPr>
          <p:nvPr>
            <p:ph sz="quarter" idx="13"/>
          </p:nvPr>
        </p:nvSpPr>
        <p:spPr>
          <a:xfrm>
            <a:off x="836555" y="1901951"/>
            <a:ext cx="11095350" cy="3650199"/>
          </a:xfrm>
        </p:spPr>
        <p:txBody>
          <a:bodyPr/>
          <a:lstStyle/>
          <a:p>
            <a:r>
              <a:rPr lang="zh-CN" altLang="en-US" dirty="0">
                <a:solidFill>
                  <a:srgbClr val="333333"/>
                </a:solidFill>
                <a:latin typeface="Helvetica Neue"/>
              </a:rPr>
              <a:t>例：</a:t>
            </a:r>
            <a:r>
              <a:rPr lang="zh-CN" altLang="en-US" b="0" i="0" dirty="0">
                <a:solidFill>
                  <a:srgbClr val="333333"/>
                </a:solidFill>
                <a:effectLst/>
                <a:latin typeface="Helvetica Neue"/>
              </a:rPr>
              <a:t>广岛和平纪念公园原爆遗址， 广岛和平纪念公园（广岛和平纪念公园）</a:t>
            </a:r>
            <a:endParaRPr lang="en-US" altLang="zh-CN" dirty="0">
              <a:solidFill>
                <a:srgbClr val="333333"/>
              </a:solidFill>
              <a:latin typeface="Helvetica Neue"/>
            </a:endParaRPr>
          </a:p>
          <a:p>
            <a:endParaRPr lang="en-US" altLang="zh-CN" dirty="0">
              <a:solidFill>
                <a:srgbClr val="333333"/>
              </a:solidFill>
              <a:latin typeface="Helvetica Neue"/>
            </a:endParaRPr>
          </a:p>
          <a:p>
            <a:pPr marL="0" indent="0">
              <a:buNone/>
            </a:pPr>
            <a:endParaRPr lang="zh-CN" altLang="en-US" dirty="0"/>
          </a:p>
        </p:txBody>
      </p:sp>
      <p:pic>
        <p:nvPicPr>
          <p:cNvPr id="6146" name="Picture 2">
            <a:extLst>
              <a:ext uri="{FF2B5EF4-FFF2-40B4-BE49-F238E27FC236}">
                <a16:creationId xmlns:a16="http://schemas.microsoft.com/office/drawing/2014/main" id="{C421CAFF-34F0-D48F-C9D6-92FDBBC29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051" y="2599725"/>
            <a:ext cx="5706618" cy="380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198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105632-F80D-E4C8-8D97-F0AD27CD7234}"/>
              </a:ext>
            </a:extLst>
          </p:cNvPr>
          <p:cNvSpPr txBox="1"/>
          <p:nvPr/>
        </p:nvSpPr>
        <p:spPr>
          <a:xfrm>
            <a:off x="1621536" y="466344"/>
            <a:ext cx="9144000" cy="646331"/>
          </a:xfrm>
          <a:prstGeom prst="rect">
            <a:avLst/>
          </a:prstGeom>
          <a:noFill/>
        </p:spPr>
        <p:txBody>
          <a:bodyPr wrap="square" rtlCol="0">
            <a:spAutoFit/>
          </a:bodyPr>
          <a:lstStyle/>
          <a:p>
            <a:pPr algn="ctr"/>
            <a:r>
              <a:rPr lang="zh-CN" altLang="en-US" sz="3600" cap="all" dirty="0">
                <a:solidFill>
                  <a:srgbClr val="333333"/>
                </a:solidFill>
                <a:latin typeface="微软雅黑" panose="020B0503020204020204" pitchFamily="34" charset="-122"/>
                <a:ea typeface="微软雅黑" panose="020B0503020204020204" pitchFamily="34" charset="-122"/>
                <a:cs typeface="+mj-cs"/>
              </a:rPr>
              <a:t>非物质文化遗产</a:t>
            </a:r>
          </a:p>
        </p:txBody>
      </p:sp>
      <p:sp>
        <p:nvSpPr>
          <p:cNvPr id="6" name="内容占位符 5">
            <a:extLst>
              <a:ext uri="{FF2B5EF4-FFF2-40B4-BE49-F238E27FC236}">
                <a16:creationId xmlns:a16="http://schemas.microsoft.com/office/drawing/2014/main" id="{869985ED-2C09-A7C4-1EAD-5F182ED15E50}"/>
              </a:ext>
            </a:extLst>
          </p:cNvPr>
          <p:cNvSpPr>
            <a:spLocks noGrp="1"/>
          </p:cNvSpPr>
          <p:nvPr>
            <p:ph sz="quarter" idx="13"/>
          </p:nvPr>
        </p:nvSpPr>
        <p:spPr>
          <a:xfrm>
            <a:off x="914087" y="1460148"/>
            <a:ext cx="10363826" cy="4678524"/>
          </a:xfrm>
        </p:spPr>
        <p:txBody>
          <a:bodyPr/>
          <a:lstStyle/>
          <a:p>
            <a:pPr marL="0" indent="0">
              <a:buNone/>
            </a:pPr>
            <a:r>
              <a:rPr lang="zh-CN" altLang="en-US" b="1" dirty="0"/>
              <a:t>定义</a:t>
            </a:r>
            <a:r>
              <a:rPr lang="zh-CN" altLang="en-US" dirty="0"/>
              <a:t>：</a:t>
            </a:r>
            <a:endParaRPr lang="en-US" altLang="zh-CN" dirty="0"/>
          </a:p>
          <a:p>
            <a:r>
              <a:rPr lang="zh-CN" altLang="en-US" dirty="0">
                <a:solidFill>
                  <a:srgbClr val="333333"/>
                </a:solidFill>
                <a:latin typeface="Helvetica Neue"/>
              </a:rPr>
              <a:t>根据联合国教科文组织的</a:t>
            </a:r>
            <a:r>
              <a:rPr lang="en-US" altLang="zh-CN" dirty="0">
                <a:solidFill>
                  <a:srgbClr val="333333"/>
                </a:solidFill>
                <a:latin typeface="Helvetica Neue"/>
              </a:rPr>
              <a:t>《</a:t>
            </a:r>
            <a:r>
              <a:rPr lang="zh-CN" altLang="en-US" dirty="0">
                <a:solidFill>
                  <a:srgbClr val="333333"/>
                </a:solidFill>
                <a:latin typeface="Helvetica Neue"/>
              </a:rPr>
              <a:t>保护非物质文化遗产公约</a:t>
            </a:r>
            <a:r>
              <a:rPr lang="en-US" altLang="zh-CN" dirty="0">
                <a:solidFill>
                  <a:srgbClr val="333333"/>
                </a:solidFill>
                <a:latin typeface="Helvetica Neue"/>
              </a:rPr>
              <a:t>》</a:t>
            </a:r>
            <a:r>
              <a:rPr lang="zh-CN" altLang="en-US" dirty="0">
                <a:solidFill>
                  <a:srgbClr val="333333"/>
                </a:solidFill>
                <a:latin typeface="Helvetica Neue"/>
              </a:rPr>
              <a:t>定义，“非物质文化遗产”是指被各社区群体，有时为个人视为其文化遗产组成部分的各种社会实践、观念表达、表现形式、知识、技能及相关的工具、实物、手工艺品和文化场所。这种非物质文化遗产世代相传，在各社区和群体适应周围环境以及与自然和历史的互动中，被不断地再创造，为这些社区和群众提供持续的认同感，从而增强对文化多样性和人类创造力的尊重</a:t>
            </a:r>
            <a:r>
              <a:rPr lang="zh-CN" altLang="en-US" b="0" i="0" dirty="0">
                <a:solidFill>
                  <a:srgbClr val="333333"/>
                </a:solidFill>
                <a:effectLst/>
                <a:latin typeface="Helvetica Neue"/>
              </a:rPr>
              <a:t>。</a:t>
            </a:r>
            <a:endParaRPr lang="zh-CN" altLang="en-US" dirty="0"/>
          </a:p>
        </p:txBody>
      </p:sp>
    </p:spTree>
    <p:extLst>
      <p:ext uri="{BB962C8B-B14F-4D97-AF65-F5344CB8AC3E}">
        <p14:creationId xmlns:p14="http://schemas.microsoft.com/office/powerpoint/2010/main" val="4272599567"/>
      </p:ext>
    </p:extLst>
  </p:cSld>
  <p:clrMapOvr>
    <a:masterClrMapping/>
  </p:clrMapOvr>
</p:sld>
</file>

<file path=ppt/theme/theme1.xml><?xml version="1.0" encoding="utf-8"?>
<a:theme xmlns:a="http://schemas.openxmlformats.org/drawingml/2006/main" name="水滴">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TM04033925[[fn=水滴]]</Template>
  <TotalTime>2455</TotalTime>
  <Words>1527</Words>
  <Application>Microsoft Office PowerPoint</Application>
  <PresentationFormat>宽屏</PresentationFormat>
  <Paragraphs>101</Paragraphs>
  <Slides>38</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38</vt:i4>
      </vt:variant>
    </vt:vector>
  </HeadingPairs>
  <TitlesOfParts>
    <vt:vector size="43" baseType="lpstr">
      <vt:lpstr>Helvetica Neue</vt:lpstr>
      <vt:lpstr>微软雅黑</vt:lpstr>
      <vt:lpstr>Arial</vt:lpstr>
      <vt:lpstr>Tw Cen MT</vt:lpstr>
      <vt:lpstr>水滴</vt:lpstr>
      <vt:lpstr>关于文化遗产的简单介绍 以及分享一个示例 </vt:lpstr>
      <vt:lpstr>文化遗产的评价标准（物质）</vt:lpstr>
      <vt:lpstr>具有独特艺术成就</vt:lpstr>
      <vt:lpstr>影响力巨大</vt:lpstr>
      <vt:lpstr>特殊的见证</vt:lpstr>
      <vt:lpstr>建筑或景观的杰出范例</vt:lpstr>
      <vt:lpstr>反映人文的杰出范例</vt:lpstr>
      <vt:lpstr>与特殊意义事件或传统思想、信仰、文学艺术品 产生实际联系</vt:lpstr>
      <vt:lpstr>PowerPoint 演示文稿</vt:lpstr>
      <vt:lpstr>PowerPoint 演示文稿</vt:lpstr>
      <vt:lpstr>口头传统和表现形式</vt:lpstr>
      <vt:lpstr>表演艺术</vt:lpstr>
      <vt:lpstr>社会实践、仪式、节庆活动</vt:lpstr>
      <vt:lpstr>有关自然界和宇宙的知识和实践 </vt:lpstr>
      <vt:lpstr>传统手工艺 </vt:lpstr>
      <vt:lpstr>PowerPoint 演示文稿</vt:lpstr>
      <vt:lpstr>PowerPoint 演示文稿</vt:lpstr>
      <vt:lpstr>莫斯科克里姆林宫和红场 </vt:lpstr>
      <vt:lpstr>简介</vt:lpstr>
      <vt:lpstr>PowerPoint 演示文稿</vt:lpstr>
      <vt:lpstr>简介</vt:lpstr>
      <vt:lpstr>PowerPoint 演示文稿</vt:lpstr>
      <vt:lpstr>入选理由</vt:lpstr>
      <vt:lpstr>独特的艺术成就</vt:lpstr>
      <vt:lpstr>独特的艺术成就</vt:lpstr>
      <vt:lpstr>独特的艺术成就</vt:lpstr>
      <vt:lpstr>影响力巨大</vt:lpstr>
      <vt:lpstr>时代的杰出范例</vt:lpstr>
      <vt:lpstr>时代的杰出范例</vt:lpstr>
      <vt:lpstr>时代的杰出范例</vt:lpstr>
      <vt:lpstr>与特殊意义事件产生联系</vt:lpstr>
      <vt:lpstr>与特殊意义事件产生联系</vt:lpstr>
      <vt:lpstr>与特殊意义事件产生联系</vt:lpstr>
      <vt:lpstr>与特殊意义事件产生联系</vt:lpstr>
      <vt:lpstr>与特殊意义事件产生联系</vt:lpstr>
      <vt:lpstr>与特殊意义事件产生联系</vt:lpstr>
      <vt:lpstr>PowerPoint 演示文稿</vt:lpstr>
      <vt:lpstr>谢谢观看！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邱 添</dc:creator>
  <cp:lastModifiedBy>邱 添</cp:lastModifiedBy>
  <cp:revision>8</cp:revision>
  <dcterms:created xsi:type="dcterms:W3CDTF">2022-06-21T17:22:58Z</dcterms:created>
  <dcterms:modified xsi:type="dcterms:W3CDTF">2022-06-30T05:50:59Z</dcterms:modified>
</cp:coreProperties>
</file>